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udio/m4a" Extension="m4a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18288000" cy="10287000"/>
  <p:notesSz cx="6858000" cy="9144000"/>
  <p:embeddedFontLst>
    <p:embeddedFont>
      <p:font typeface="Calibri (MS)" charset="1" panose="020F0502020204030204"/>
      <p:regular r:id="rId38"/>
    </p:embeddedFont>
    <p:embeddedFont>
      <p:font typeface="Georgia Pro" charset="1" panose="02040502050405020303"/>
      <p:regular r:id="rId39"/>
    </p:embeddedFont>
    <p:embeddedFont>
      <p:font typeface="Helvetica World Bold" charset="1" panose="020B0800040000020004"/>
      <p:regular r:id="rId40"/>
    </p:embeddedFont>
    <p:embeddedFont>
      <p:font typeface="Helvetica World" charset="1" panose="020B0500040000020004"/>
      <p:regular r:id="rId41"/>
    </p:embeddedFont>
    <p:embeddedFont>
      <p:font typeface="Georgia Pro Bold" charset="1" panose="02040802050405020203"/>
      <p:regular r:id="rId42"/>
    </p:embeddedFont>
    <p:embeddedFont>
      <p:font typeface="Helvetica" charset="1" panose="020B0504020202020204"/>
      <p:regular r:id="rId43"/>
    </p:embeddedFont>
    <p:embeddedFont>
      <p:font typeface="Georgia Pro Bold Italics" charset="1" panose="02040802050405090203"/>
      <p:regular r:id="rId44"/>
    </p:embeddedFont>
    <p:embeddedFont>
      <p:font typeface="Canva Sans Bold" charset="1" panose="020B0803030501040103"/>
      <p:regular r:id="rId45"/>
    </p:embeddedFont>
    <p:embeddedFont>
      <p:font typeface="Canva Sans" charset="1" panose="020B0503030501040103"/>
      <p:regular r:id="rId46"/>
    </p:embeddedFont>
    <p:embeddedFont>
      <p:font typeface="Georgia Bold" charset="1" panose="02040802050405020203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1.svg" Type="http://schemas.openxmlformats.org/officeDocument/2006/relationships/image"/><Relationship Id="rId4" Target="../media/aAGyZ8TdbZM.m4a" Type="http://schemas.microsoft.com/office/2007/relationships/media"/><Relationship Id="rId5" Target="../media/aAGyZ8TdbZM.m4a" Type="http://schemas.openxmlformats.org/officeDocument/2006/relationships/audio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2" Target="../media/image7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2" Target="../media/image7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2" Target="../media/image7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VAG0iH5qSEI.mp4" Type="http://schemas.openxmlformats.org/officeDocument/2006/relationships/video"/><Relationship Id="rId4" Target="../media/VAG0iH5qSEI.mp4" Type="http://schemas.microsoft.com/office/2007/relationships/media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VAG0iDrpxnA.mp4" Type="http://schemas.openxmlformats.org/officeDocument/2006/relationships/video"/><Relationship Id="rId4" Target="../media/VAG0iDrpxnA.mp4" Type="http://schemas.microsoft.com/office/2007/relationships/media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VAG0iDrpxnA.mp4" Type="http://schemas.openxmlformats.org/officeDocument/2006/relationships/video"/><Relationship Id="rId4" Target="../media/VAG0iDrpxnA.mp4" Type="http://schemas.microsoft.com/office/2007/relationships/media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3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VAG0iXXit2M.mp4" Type="http://schemas.openxmlformats.org/officeDocument/2006/relationships/video"/><Relationship Id="rId4" Target="../media/VAG0iXXit2M.mp4" Type="http://schemas.microsoft.com/office/2007/relationships/media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76041" y="5875503"/>
            <a:ext cx="9135915" cy="3453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2"/>
              </a:lnSpc>
            </a:pPr>
            <a:r>
              <a:rPr lang="en-US" sz="54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Python - Loops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36782" y="3452361"/>
            <a:ext cx="16040346" cy="992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92D050"/>
                </a:solidFill>
                <a:latin typeface="Calibri (MS)"/>
                <a:ea typeface="Calibri (MS)"/>
                <a:cs typeface="Calibri (MS)"/>
                <a:sym typeface="Calibri (MS)"/>
              </a:rPr>
              <a:t>ICT Learning Centre @ UL - Python and ML Foundations</a:t>
            </a:r>
          </a:p>
        </p:txBody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>
                  <p14:trim st="50507.122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629650" y="4629150"/>
            <a:ext cx="10287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cmd cmd="playFrom(0.0)">
              <p:cBhvr>
                <p:cTn/>
                <p:tgtEl>
                  <p:spTgt spid="5"/>
                </p:tgtEl>
              </p:cBhvr>
            </p:cmd>
            <p:audio>
              <p:cMediaNode vol="34000" showWhenStopped="false">
                <p:cTn/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 i="true" strike="noStrike" u="none">
                <a:solidFill>
                  <a:srgbClr val="005336"/>
                </a:solidFill>
                <a:latin typeface="Georgia Pro Bold Italics"/>
                <a:ea typeface="Georgia Pro Bold Italics"/>
                <a:cs typeface="Georgia Pro Bold Italics"/>
                <a:sym typeface="Georgia Pro Bold Italics"/>
              </a:rPr>
              <a:t>For</a:t>
            </a:r>
            <a:r>
              <a:rPr lang="en-US" b="true" sz="6000" strike="noStrike" u="none">
                <a:solidFill>
                  <a:srgbClr val="00533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 loops in Python: Example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3345" y="2497776"/>
            <a:ext cx="15590520" cy="2474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installed_software = [‘python’, ‘git’, ‘docker’]</a:t>
            </a: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for software in installed_software:</a:t>
            </a: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	print(software)</a:t>
            </a: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</a:t>
            </a:r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 i="true" strike="noStrike" u="none">
                <a:solidFill>
                  <a:srgbClr val="005336"/>
                </a:solidFill>
                <a:latin typeface="Georgia Pro Bold Italics"/>
                <a:ea typeface="Georgia Pro Bold Italics"/>
                <a:cs typeface="Georgia Pro Bold Italics"/>
                <a:sym typeface="Georgia Pro Bold Italics"/>
              </a:rPr>
              <a:t>For</a:t>
            </a:r>
            <a:r>
              <a:rPr lang="en-US" b="true" sz="6000" strike="noStrike" u="none">
                <a:solidFill>
                  <a:srgbClr val="00533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 loops in Python: using </a:t>
            </a:r>
            <a:r>
              <a:rPr lang="en-US" b="true" sz="6000" i="true" strike="noStrike" u="none">
                <a:solidFill>
                  <a:srgbClr val="005336"/>
                </a:solidFill>
                <a:latin typeface="Georgia Pro Bold Italics"/>
                <a:ea typeface="Georgia Pro Bold Italics"/>
                <a:cs typeface="Georgia Pro Bold Italics"/>
                <a:sym typeface="Georgia Pro Bold Italics"/>
              </a:rPr>
              <a:t>range()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3345" y="2497776"/>
            <a:ext cx="15590520" cy="1016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installed_software = ["python", "git", "docker"]	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4973" y="3524190"/>
            <a:ext cx="4923711" cy="1016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8"/>
              </a:lnSpc>
              <a:spcBef>
                <a:spcPct val="0"/>
              </a:spcBef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  </a:t>
            </a: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for i in range(10):</a:t>
            </a:r>
          </a:p>
          <a:p>
            <a:pPr algn="ctr">
              <a:lnSpc>
                <a:spcPts val="3888"/>
              </a:lnSpc>
              <a:spcBef>
                <a:spcPct val="0"/>
              </a:spcBef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         print(i,“ x 7 = ”, i*7)</a:t>
            </a:r>
          </a:p>
        </p:txBody>
      </p:sp>
      <p:sp>
        <p:nvSpPr>
          <p:cNvPr name="AutoShape 6" id="6"/>
          <p:cNvSpPr/>
          <p:nvPr/>
        </p:nvSpPr>
        <p:spPr>
          <a:xfrm>
            <a:off x="1558052" y="3232547"/>
            <a:ext cx="9297342" cy="0"/>
          </a:xfrm>
          <a:prstGeom prst="line">
            <a:avLst/>
          </a:prstGeom>
          <a:ln cap="flat" w="76200">
            <a:solidFill>
              <a:srgbClr val="09B048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 i="true" strike="noStrike" u="none">
                <a:solidFill>
                  <a:srgbClr val="005336"/>
                </a:solidFill>
                <a:latin typeface="Georgia Pro Bold Italics"/>
                <a:ea typeface="Georgia Pro Bold Italics"/>
                <a:cs typeface="Georgia Pro Bold Italics"/>
                <a:sym typeface="Georgia Pro Bold Italics"/>
              </a:rPr>
              <a:t>For</a:t>
            </a:r>
            <a:r>
              <a:rPr lang="en-US" b="true" sz="6000" strike="noStrike" u="none">
                <a:solidFill>
                  <a:srgbClr val="00533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 loops in Python: using </a:t>
            </a:r>
            <a:r>
              <a:rPr lang="en-US" b="true" sz="6000" i="true" strike="noStrike" u="none">
                <a:solidFill>
                  <a:srgbClr val="005336"/>
                </a:solidFill>
                <a:latin typeface="Georgia Pro Bold Italics"/>
                <a:ea typeface="Georgia Pro Bold Italics"/>
                <a:cs typeface="Georgia Pro Bold Italics"/>
                <a:sym typeface="Georgia Pro Bold Italics"/>
              </a:rPr>
              <a:t>range()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3345" y="2497776"/>
            <a:ext cx="15590520" cy="1016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installed_software = ["python", "git", "docker"]	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4973" y="3524190"/>
            <a:ext cx="5894190" cy="1016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8"/>
              </a:lnSpc>
              <a:spcBef>
                <a:spcPct val="0"/>
              </a:spcBef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  </a:t>
            </a: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for i in range(1, 10, 2):</a:t>
            </a:r>
          </a:p>
          <a:p>
            <a:pPr algn="ctr">
              <a:lnSpc>
                <a:spcPts val="3888"/>
              </a:lnSpc>
              <a:spcBef>
                <a:spcPct val="0"/>
              </a:spcBef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   print(i,“ x 7 = ”, i*7)</a:t>
            </a:r>
          </a:p>
        </p:txBody>
      </p:sp>
      <p:sp>
        <p:nvSpPr>
          <p:cNvPr name="AutoShape 6" id="6"/>
          <p:cNvSpPr/>
          <p:nvPr/>
        </p:nvSpPr>
        <p:spPr>
          <a:xfrm>
            <a:off x="1558052" y="3232547"/>
            <a:ext cx="9297342" cy="0"/>
          </a:xfrm>
          <a:prstGeom prst="line">
            <a:avLst/>
          </a:prstGeom>
          <a:ln cap="flat" w="76200">
            <a:solidFill>
              <a:srgbClr val="09B048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924944">
            <a:off x="2310742" y="5634728"/>
            <a:ext cx="666333" cy="284857"/>
          </a:xfrm>
          <a:custGeom>
            <a:avLst/>
            <a:gdLst/>
            <a:ahLst/>
            <a:cxnLst/>
            <a:rect r="r" b="b" t="t" l="l"/>
            <a:pathLst>
              <a:path h="284857" w="666333">
                <a:moveTo>
                  <a:pt x="0" y="0"/>
                </a:moveTo>
                <a:lnTo>
                  <a:pt x="666333" y="0"/>
                </a:lnTo>
                <a:lnTo>
                  <a:pt x="666333" y="284858"/>
                </a:lnTo>
                <a:lnTo>
                  <a:pt x="0" y="284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75223" y="3294131"/>
            <a:ext cx="2423235" cy="778464"/>
          </a:xfrm>
          <a:custGeom>
            <a:avLst/>
            <a:gdLst/>
            <a:ahLst/>
            <a:cxnLst/>
            <a:rect r="r" b="b" t="t" l="l"/>
            <a:pathLst>
              <a:path h="778464" w="2423235">
                <a:moveTo>
                  <a:pt x="0" y="0"/>
                </a:moveTo>
                <a:lnTo>
                  <a:pt x="2423235" y="0"/>
                </a:lnTo>
                <a:lnTo>
                  <a:pt x="2423235" y="778464"/>
                </a:lnTo>
                <a:lnTo>
                  <a:pt x="0" y="7784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924944">
            <a:off x="1670216" y="6095994"/>
            <a:ext cx="815913" cy="348803"/>
          </a:xfrm>
          <a:custGeom>
            <a:avLst/>
            <a:gdLst/>
            <a:ahLst/>
            <a:cxnLst/>
            <a:rect r="r" b="b" t="t" l="l"/>
            <a:pathLst>
              <a:path h="348803" w="815913">
                <a:moveTo>
                  <a:pt x="0" y="0"/>
                </a:moveTo>
                <a:lnTo>
                  <a:pt x="815913" y="0"/>
                </a:lnTo>
                <a:lnTo>
                  <a:pt x="815913" y="348803"/>
                </a:lnTo>
                <a:lnTo>
                  <a:pt x="0" y="3488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95879" y="639646"/>
            <a:ext cx="2173202" cy="2173202"/>
          </a:xfrm>
          <a:custGeom>
            <a:avLst/>
            <a:gdLst/>
            <a:ahLst/>
            <a:cxnLst/>
            <a:rect r="r" b="b" t="t" l="l"/>
            <a:pathLst>
              <a:path h="2173202" w="2173202">
                <a:moveTo>
                  <a:pt x="0" y="0"/>
                </a:moveTo>
                <a:lnTo>
                  <a:pt x="2173202" y="0"/>
                </a:lnTo>
                <a:lnTo>
                  <a:pt x="2173202" y="2173202"/>
                </a:lnTo>
                <a:lnTo>
                  <a:pt x="0" y="21732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96528" y="847725"/>
            <a:ext cx="9346704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Step Parameter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95616" y="3175975"/>
            <a:ext cx="7928372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my_list[start:end:step]</a:t>
            </a:r>
          </a:p>
        </p:txBody>
      </p:sp>
    </p:spTree>
  </p:cSld>
  <p:clrMapOvr>
    <a:masterClrMapping/>
  </p:clrMapOvr>
  <p:transition spd="fast">
    <p:circl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15971" y="5998889"/>
            <a:ext cx="1335673" cy="1335673"/>
          </a:xfrm>
          <a:custGeom>
            <a:avLst/>
            <a:gdLst/>
            <a:ahLst/>
            <a:cxnLst/>
            <a:rect r="r" b="b" t="t" l="l"/>
            <a:pathLst>
              <a:path h="1335673" w="1335673">
                <a:moveTo>
                  <a:pt x="0" y="0"/>
                </a:moveTo>
                <a:lnTo>
                  <a:pt x="1335673" y="0"/>
                </a:lnTo>
                <a:lnTo>
                  <a:pt x="1335673" y="1335673"/>
                </a:lnTo>
                <a:lnTo>
                  <a:pt x="0" y="13356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504752" y="5998889"/>
            <a:ext cx="1335673" cy="1335673"/>
          </a:xfrm>
          <a:custGeom>
            <a:avLst/>
            <a:gdLst/>
            <a:ahLst/>
            <a:cxnLst/>
            <a:rect r="r" b="b" t="t" l="l"/>
            <a:pathLst>
              <a:path h="1335673" w="1335673">
                <a:moveTo>
                  <a:pt x="0" y="0"/>
                </a:moveTo>
                <a:lnTo>
                  <a:pt x="1335673" y="0"/>
                </a:lnTo>
                <a:lnTo>
                  <a:pt x="1335673" y="1335673"/>
                </a:lnTo>
                <a:lnTo>
                  <a:pt x="0" y="13356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897575" y="5998889"/>
            <a:ext cx="1335673" cy="1335673"/>
          </a:xfrm>
          <a:custGeom>
            <a:avLst/>
            <a:gdLst/>
            <a:ahLst/>
            <a:cxnLst/>
            <a:rect r="r" b="b" t="t" l="l"/>
            <a:pathLst>
              <a:path h="1335673" w="1335673">
                <a:moveTo>
                  <a:pt x="0" y="0"/>
                </a:moveTo>
                <a:lnTo>
                  <a:pt x="1335674" y="0"/>
                </a:lnTo>
                <a:lnTo>
                  <a:pt x="1335674" y="1335673"/>
                </a:lnTo>
                <a:lnTo>
                  <a:pt x="0" y="13356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286356" y="5998889"/>
            <a:ext cx="1335673" cy="1335673"/>
          </a:xfrm>
          <a:custGeom>
            <a:avLst/>
            <a:gdLst/>
            <a:ahLst/>
            <a:cxnLst/>
            <a:rect r="r" b="b" t="t" l="l"/>
            <a:pathLst>
              <a:path h="1335673" w="1335673">
                <a:moveTo>
                  <a:pt x="0" y="0"/>
                </a:moveTo>
                <a:lnTo>
                  <a:pt x="1335673" y="0"/>
                </a:lnTo>
                <a:lnTo>
                  <a:pt x="1335673" y="1335673"/>
                </a:lnTo>
                <a:lnTo>
                  <a:pt x="0" y="13356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334367" y="5998889"/>
            <a:ext cx="1335674" cy="1335673"/>
          </a:xfrm>
          <a:custGeom>
            <a:avLst/>
            <a:gdLst/>
            <a:ahLst/>
            <a:cxnLst/>
            <a:rect r="r" b="b" t="t" l="l"/>
            <a:pathLst>
              <a:path h="1335673" w="1335674">
                <a:moveTo>
                  <a:pt x="0" y="0"/>
                </a:moveTo>
                <a:lnTo>
                  <a:pt x="1335673" y="0"/>
                </a:lnTo>
                <a:lnTo>
                  <a:pt x="1335673" y="1335673"/>
                </a:lnTo>
                <a:lnTo>
                  <a:pt x="0" y="13356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723147" y="5998889"/>
            <a:ext cx="1335673" cy="1335673"/>
          </a:xfrm>
          <a:custGeom>
            <a:avLst/>
            <a:gdLst/>
            <a:ahLst/>
            <a:cxnLst/>
            <a:rect r="r" b="b" t="t" l="l"/>
            <a:pathLst>
              <a:path h="1335673" w="1335673">
                <a:moveTo>
                  <a:pt x="0" y="0"/>
                </a:moveTo>
                <a:lnTo>
                  <a:pt x="1335674" y="0"/>
                </a:lnTo>
                <a:lnTo>
                  <a:pt x="1335674" y="1335673"/>
                </a:lnTo>
                <a:lnTo>
                  <a:pt x="0" y="13356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679179" y="5998889"/>
            <a:ext cx="1335673" cy="1335673"/>
          </a:xfrm>
          <a:custGeom>
            <a:avLst/>
            <a:gdLst/>
            <a:ahLst/>
            <a:cxnLst/>
            <a:rect r="r" b="b" t="t" l="l"/>
            <a:pathLst>
              <a:path h="1335673" w="1335673">
                <a:moveTo>
                  <a:pt x="0" y="0"/>
                </a:moveTo>
                <a:lnTo>
                  <a:pt x="1335674" y="0"/>
                </a:lnTo>
                <a:lnTo>
                  <a:pt x="1335674" y="1335673"/>
                </a:lnTo>
                <a:lnTo>
                  <a:pt x="0" y="13356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067960" y="5998889"/>
            <a:ext cx="1335673" cy="1335673"/>
          </a:xfrm>
          <a:custGeom>
            <a:avLst/>
            <a:gdLst/>
            <a:ahLst/>
            <a:cxnLst/>
            <a:rect r="r" b="b" t="t" l="l"/>
            <a:pathLst>
              <a:path h="1335673" w="1335673">
                <a:moveTo>
                  <a:pt x="0" y="0"/>
                </a:moveTo>
                <a:lnTo>
                  <a:pt x="1335674" y="0"/>
                </a:lnTo>
                <a:lnTo>
                  <a:pt x="1335674" y="1335673"/>
                </a:lnTo>
                <a:lnTo>
                  <a:pt x="0" y="13356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460784" y="5998889"/>
            <a:ext cx="1335674" cy="1335673"/>
          </a:xfrm>
          <a:custGeom>
            <a:avLst/>
            <a:gdLst/>
            <a:ahLst/>
            <a:cxnLst/>
            <a:rect r="r" b="b" t="t" l="l"/>
            <a:pathLst>
              <a:path h="1335673" w="1335674">
                <a:moveTo>
                  <a:pt x="0" y="0"/>
                </a:moveTo>
                <a:lnTo>
                  <a:pt x="1335673" y="0"/>
                </a:lnTo>
                <a:lnTo>
                  <a:pt x="1335673" y="1335673"/>
                </a:lnTo>
                <a:lnTo>
                  <a:pt x="0" y="13356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849564" y="5998889"/>
            <a:ext cx="1335674" cy="1335673"/>
          </a:xfrm>
          <a:custGeom>
            <a:avLst/>
            <a:gdLst/>
            <a:ahLst/>
            <a:cxnLst/>
            <a:rect r="r" b="b" t="t" l="l"/>
            <a:pathLst>
              <a:path h="1335673" w="1335674">
                <a:moveTo>
                  <a:pt x="0" y="0"/>
                </a:moveTo>
                <a:lnTo>
                  <a:pt x="1335674" y="0"/>
                </a:lnTo>
                <a:lnTo>
                  <a:pt x="1335674" y="1335673"/>
                </a:lnTo>
                <a:lnTo>
                  <a:pt x="0" y="13356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96528" y="847725"/>
            <a:ext cx="9346704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Step Parameter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295616" y="3175975"/>
            <a:ext cx="7928372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my_list[start:end:step]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51664" y="6252388"/>
            <a:ext cx="301079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231738" y="6252388"/>
            <a:ext cx="318492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612015" y="6252388"/>
            <a:ext cx="337691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991866" y="6252388"/>
            <a:ext cx="355550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325402" y="6252388"/>
            <a:ext cx="343793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700788" y="6252388"/>
            <a:ext cx="370582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175223" y="6252388"/>
            <a:ext cx="337691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555074" y="6252388"/>
            <a:ext cx="355550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888610" y="6252388"/>
            <a:ext cx="343793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158407" y="6252388"/>
            <a:ext cx="717989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10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665813" y="8361680"/>
            <a:ext cx="5989653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numbers[ : :2] → 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2089077" y="5574518"/>
            <a:ext cx="1153472" cy="294616"/>
          </a:xfrm>
          <a:custGeom>
            <a:avLst/>
            <a:gdLst/>
            <a:ahLst/>
            <a:cxnLst/>
            <a:rect r="r" b="b" t="t" l="l"/>
            <a:pathLst>
              <a:path h="294616" w="1153472">
                <a:moveTo>
                  <a:pt x="0" y="0"/>
                </a:moveTo>
                <a:lnTo>
                  <a:pt x="1153473" y="0"/>
                </a:lnTo>
                <a:lnTo>
                  <a:pt x="1153473" y="294616"/>
                </a:lnTo>
                <a:lnTo>
                  <a:pt x="0" y="294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4295879" y="639646"/>
            <a:ext cx="2173202" cy="2173202"/>
          </a:xfrm>
          <a:custGeom>
            <a:avLst/>
            <a:gdLst/>
            <a:ahLst/>
            <a:cxnLst/>
            <a:rect r="r" b="b" t="t" l="l"/>
            <a:pathLst>
              <a:path h="2173202" w="2173202">
                <a:moveTo>
                  <a:pt x="0" y="0"/>
                </a:moveTo>
                <a:lnTo>
                  <a:pt x="2173202" y="0"/>
                </a:lnTo>
                <a:lnTo>
                  <a:pt x="2173202" y="2173202"/>
                </a:lnTo>
                <a:lnTo>
                  <a:pt x="0" y="21732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15971" y="5998889"/>
            <a:ext cx="1335673" cy="1335673"/>
          </a:xfrm>
          <a:custGeom>
            <a:avLst/>
            <a:gdLst/>
            <a:ahLst/>
            <a:cxnLst/>
            <a:rect r="r" b="b" t="t" l="l"/>
            <a:pathLst>
              <a:path h="1335673" w="1335673">
                <a:moveTo>
                  <a:pt x="0" y="0"/>
                </a:moveTo>
                <a:lnTo>
                  <a:pt x="1335673" y="0"/>
                </a:lnTo>
                <a:lnTo>
                  <a:pt x="1335673" y="1335673"/>
                </a:lnTo>
                <a:lnTo>
                  <a:pt x="0" y="13356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504752" y="5998889"/>
            <a:ext cx="1335673" cy="1335673"/>
          </a:xfrm>
          <a:custGeom>
            <a:avLst/>
            <a:gdLst/>
            <a:ahLst/>
            <a:cxnLst/>
            <a:rect r="r" b="b" t="t" l="l"/>
            <a:pathLst>
              <a:path h="1335673" w="1335673">
                <a:moveTo>
                  <a:pt x="0" y="0"/>
                </a:moveTo>
                <a:lnTo>
                  <a:pt x="1335673" y="0"/>
                </a:lnTo>
                <a:lnTo>
                  <a:pt x="1335673" y="1335673"/>
                </a:lnTo>
                <a:lnTo>
                  <a:pt x="0" y="13356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897575" y="5998889"/>
            <a:ext cx="1335673" cy="1335673"/>
          </a:xfrm>
          <a:custGeom>
            <a:avLst/>
            <a:gdLst/>
            <a:ahLst/>
            <a:cxnLst/>
            <a:rect r="r" b="b" t="t" l="l"/>
            <a:pathLst>
              <a:path h="1335673" w="1335673">
                <a:moveTo>
                  <a:pt x="0" y="0"/>
                </a:moveTo>
                <a:lnTo>
                  <a:pt x="1335674" y="0"/>
                </a:lnTo>
                <a:lnTo>
                  <a:pt x="1335674" y="1335673"/>
                </a:lnTo>
                <a:lnTo>
                  <a:pt x="0" y="13356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286356" y="5998889"/>
            <a:ext cx="1335673" cy="1335673"/>
          </a:xfrm>
          <a:custGeom>
            <a:avLst/>
            <a:gdLst/>
            <a:ahLst/>
            <a:cxnLst/>
            <a:rect r="r" b="b" t="t" l="l"/>
            <a:pathLst>
              <a:path h="1335673" w="1335673">
                <a:moveTo>
                  <a:pt x="0" y="0"/>
                </a:moveTo>
                <a:lnTo>
                  <a:pt x="1335673" y="0"/>
                </a:lnTo>
                <a:lnTo>
                  <a:pt x="1335673" y="1335673"/>
                </a:lnTo>
                <a:lnTo>
                  <a:pt x="0" y="13356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334367" y="5998889"/>
            <a:ext cx="1335674" cy="1335673"/>
          </a:xfrm>
          <a:custGeom>
            <a:avLst/>
            <a:gdLst/>
            <a:ahLst/>
            <a:cxnLst/>
            <a:rect r="r" b="b" t="t" l="l"/>
            <a:pathLst>
              <a:path h="1335673" w="1335674">
                <a:moveTo>
                  <a:pt x="0" y="0"/>
                </a:moveTo>
                <a:lnTo>
                  <a:pt x="1335673" y="0"/>
                </a:lnTo>
                <a:lnTo>
                  <a:pt x="1335673" y="1335673"/>
                </a:lnTo>
                <a:lnTo>
                  <a:pt x="0" y="13356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723147" y="5998889"/>
            <a:ext cx="1335673" cy="1335673"/>
          </a:xfrm>
          <a:custGeom>
            <a:avLst/>
            <a:gdLst/>
            <a:ahLst/>
            <a:cxnLst/>
            <a:rect r="r" b="b" t="t" l="l"/>
            <a:pathLst>
              <a:path h="1335673" w="1335673">
                <a:moveTo>
                  <a:pt x="0" y="0"/>
                </a:moveTo>
                <a:lnTo>
                  <a:pt x="1335674" y="0"/>
                </a:lnTo>
                <a:lnTo>
                  <a:pt x="1335674" y="1335673"/>
                </a:lnTo>
                <a:lnTo>
                  <a:pt x="0" y="13356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679179" y="5998889"/>
            <a:ext cx="1335673" cy="1335673"/>
          </a:xfrm>
          <a:custGeom>
            <a:avLst/>
            <a:gdLst/>
            <a:ahLst/>
            <a:cxnLst/>
            <a:rect r="r" b="b" t="t" l="l"/>
            <a:pathLst>
              <a:path h="1335673" w="1335673">
                <a:moveTo>
                  <a:pt x="0" y="0"/>
                </a:moveTo>
                <a:lnTo>
                  <a:pt x="1335674" y="0"/>
                </a:lnTo>
                <a:lnTo>
                  <a:pt x="1335674" y="1335673"/>
                </a:lnTo>
                <a:lnTo>
                  <a:pt x="0" y="13356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067960" y="5998889"/>
            <a:ext cx="1335673" cy="1335673"/>
          </a:xfrm>
          <a:custGeom>
            <a:avLst/>
            <a:gdLst/>
            <a:ahLst/>
            <a:cxnLst/>
            <a:rect r="r" b="b" t="t" l="l"/>
            <a:pathLst>
              <a:path h="1335673" w="1335673">
                <a:moveTo>
                  <a:pt x="0" y="0"/>
                </a:moveTo>
                <a:lnTo>
                  <a:pt x="1335674" y="0"/>
                </a:lnTo>
                <a:lnTo>
                  <a:pt x="1335674" y="1335673"/>
                </a:lnTo>
                <a:lnTo>
                  <a:pt x="0" y="13356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460784" y="5998889"/>
            <a:ext cx="1335674" cy="1335673"/>
          </a:xfrm>
          <a:custGeom>
            <a:avLst/>
            <a:gdLst/>
            <a:ahLst/>
            <a:cxnLst/>
            <a:rect r="r" b="b" t="t" l="l"/>
            <a:pathLst>
              <a:path h="1335673" w="1335674">
                <a:moveTo>
                  <a:pt x="0" y="0"/>
                </a:moveTo>
                <a:lnTo>
                  <a:pt x="1335673" y="0"/>
                </a:lnTo>
                <a:lnTo>
                  <a:pt x="1335673" y="1335673"/>
                </a:lnTo>
                <a:lnTo>
                  <a:pt x="0" y="13356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849564" y="5998889"/>
            <a:ext cx="1335674" cy="1335673"/>
          </a:xfrm>
          <a:custGeom>
            <a:avLst/>
            <a:gdLst/>
            <a:ahLst/>
            <a:cxnLst/>
            <a:rect r="r" b="b" t="t" l="l"/>
            <a:pathLst>
              <a:path h="1335673" w="1335674">
                <a:moveTo>
                  <a:pt x="0" y="0"/>
                </a:moveTo>
                <a:lnTo>
                  <a:pt x="1335674" y="0"/>
                </a:lnTo>
                <a:lnTo>
                  <a:pt x="1335674" y="1335673"/>
                </a:lnTo>
                <a:lnTo>
                  <a:pt x="0" y="13356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96528" y="847725"/>
            <a:ext cx="9346704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Step Parameter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295616" y="3175975"/>
            <a:ext cx="7928372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my_list[start:end:step]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51664" y="6252388"/>
            <a:ext cx="301079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231738" y="6252388"/>
            <a:ext cx="318492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612015" y="6252388"/>
            <a:ext cx="337691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991866" y="6252388"/>
            <a:ext cx="355550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325402" y="6252388"/>
            <a:ext cx="343793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700788" y="6252388"/>
            <a:ext cx="370582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175223" y="6252388"/>
            <a:ext cx="337691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555074" y="6252388"/>
            <a:ext cx="355550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888610" y="6252388"/>
            <a:ext cx="343793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158407" y="6252388"/>
            <a:ext cx="717989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10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665813" y="8361680"/>
            <a:ext cx="5989653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numbers[ : :2] → 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2089077" y="5574518"/>
            <a:ext cx="1153472" cy="294616"/>
          </a:xfrm>
          <a:custGeom>
            <a:avLst/>
            <a:gdLst/>
            <a:ahLst/>
            <a:cxnLst/>
            <a:rect r="r" b="b" t="t" l="l"/>
            <a:pathLst>
              <a:path h="294616" w="1153472">
                <a:moveTo>
                  <a:pt x="0" y="0"/>
                </a:moveTo>
                <a:lnTo>
                  <a:pt x="1153473" y="0"/>
                </a:lnTo>
                <a:lnTo>
                  <a:pt x="1153473" y="294616"/>
                </a:lnTo>
                <a:lnTo>
                  <a:pt x="0" y="294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7090577" y="8061371"/>
            <a:ext cx="749848" cy="925738"/>
          </a:xfrm>
          <a:custGeom>
            <a:avLst/>
            <a:gdLst/>
            <a:ahLst/>
            <a:cxnLst/>
            <a:rect r="r" b="b" t="t" l="l"/>
            <a:pathLst>
              <a:path h="925738" w="749848">
                <a:moveTo>
                  <a:pt x="0" y="0"/>
                </a:moveTo>
                <a:lnTo>
                  <a:pt x="749848" y="0"/>
                </a:lnTo>
                <a:lnTo>
                  <a:pt x="749848" y="925738"/>
                </a:lnTo>
                <a:lnTo>
                  <a:pt x="0" y="9257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4295879" y="639646"/>
            <a:ext cx="2173202" cy="2173202"/>
          </a:xfrm>
          <a:custGeom>
            <a:avLst/>
            <a:gdLst/>
            <a:ahLst/>
            <a:cxnLst/>
            <a:rect r="r" b="b" t="t" l="l"/>
            <a:pathLst>
              <a:path h="2173202" w="2173202">
                <a:moveTo>
                  <a:pt x="0" y="0"/>
                </a:moveTo>
                <a:lnTo>
                  <a:pt x="2173202" y="0"/>
                </a:lnTo>
                <a:lnTo>
                  <a:pt x="2173202" y="2173202"/>
                </a:lnTo>
                <a:lnTo>
                  <a:pt x="0" y="21732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ircl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15971" y="5998889"/>
            <a:ext cx="1335673" cy="1335673"/>
          </a:xfrm>
          <a:custGeom>
            <a:avLst/>
            <a:gdLst/>
            <a:ahLst/>
            <a:cxnLst/>
            <a:rect r="r" b="b" t="t" l="l"/>
            <a:pathLst>
              <a:path h="1335673" w="1335673">
                <a:moveTo>
                  <a:pt x="0" y="0"/>
                </a:moveTo>
                <a:lnTo>
                  <a:pt x="1335673" y="0"/>
                </a:lnTo>
                <a:lnTo>
                  <a:pt x="1335673" y="1335673"/>
                </a:lnTo>
                <a:lnTo>
                  <a:pt x="0" y="13356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504752" y="5998889"/>
            <a:ext cx="1335673" cy="1335673"/>
          </a:xfrm>
          <a:custGeom>
            <a:avLst/>
            <a:gdLst/>
            <a:ahLst/>
            <a:cxnLst/>
            <a:rect r="r" b="b" t="t" l="l"/>
            <a:pathLst>
              <a:path h="1335673" w="1335673">
                <a:moveTo>
                  <a:pt x="0" y="0"/>
                </a:moveTo>
                <a:lnTo>
                  <a:pt x="1335673" y="0"/>
                </a:lnTo>
                <a:lnTo>
                  <a:pt x="1335673" y="1335673"/>
                </a:lnTo>
                <a:lnTo>
                  <a:pt x="0" y="13356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897575" y="5998889"/>
            <a:ext cx="1335673" cy="1335673"/>
          </a:xfrm>
          <a:custGeom>
            <a:avLst/>
            <a:gdLst/>
            <a:ahLst/>
            <a:cxnLst/>
            <a:rect r="r" b="b" t="t" l="l"/>
            <a:pathLst>
              <a:path h="1335673" w="1335673">
                <a:moveTo>
                  <a:pt x="0" y="0"/>
                </a:moveTo>
                <a:lnTo>
                  <a:pt x="1335674" y="0"/>
                </a:lnTo>
                <a:lnTo>
                  <a:pt x="1335674" y="1335673"/>
                </a:lnTo>
                <a:lnTo>
                  <a:pt x="0" y="13356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286356" y="5998889"/>
            <a:ext cx="1335673" cy="1335673"/>
          </a:xfrm>
          <a:custGeom>
            <a:avLst/>
            <a:gdLst/>
            <a:ahLst/>
            <a:cxnLst/>
            <a:rect r="r" b="b" t="t" l="l"/>
            <a:pathLst>
              <a:path h="1335673" w="1335673">
                <a:moveTo>
                  <a:pt x="0" y="0"/>
                </a:moveTo>
                <a:lnTo>
                  <a:pt x="1335673" y="0"/>
                </a:lnTo>
                <a:lnTo>
                  <a:pt x="1335673" y="1335673"/>
                </a:lnTo>
                <a:lnTo>
                  <a:pt x="0" y="13356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334367" y="5998889"/>
            <a:ext cx="1335674" cy="1335673"/>
          </a:xfrm>
          <a:custGeom>
            <a:avLst/>
            <a:gdLst/>
            <a:ahLst/>
            <a:cxnLst/>
            <a:rect r="r" b="b" t="t" l="l"/>
            <a:pathLst>
              <a:path h="1335673" w="1335674">
                <a:moveTo>
                  <a:pt x="0" y="0"/>
                </a:moveTo>
                <a:lnTo>
                  <a:pt x="1335673" y="0"/>
                </a:lnTo>
                <a:lnTo>
                  <a:pt x="1335673" y="1335673"/>
                </a:lnTo>
                <a:lnTo>
                  <a:pt x="0" y="13356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723147" y="5998889"/>
            <a:ext cx="1335673" cy="1335673"/>
          </a:xfrm>
          <a:custGeom>
            <a:avLst/>
            <a:gdLst/>
            <a:ahLst/>
            <a:cxnLst/>
            <a:rect r="r" b="b" t="t" l="l"/>
            <a:pathLst>
              <a:path h="1335673" w="1335673">
                <a:moveTo>
                  <a:pt x="0" y="0"/>
                </a:moveTo>
                <a:lnTo>
                  <a:pt x="1335674" y="0"/>
                </a:lnTo>
                <a:lnTo>
                  <a:pt x="1335674" y="1335673"/>
                </a:lnTo>
                <a:lnTo>
                  <a:pt x="0" y="13356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679179" y="5998889"/>
            <a:ext cx="1335673" cy="1335673"/>
          </a:xfrm>
          <a:custGeom>
            <a:avLst/>
            <a:gdLst/>
            <a:ahLst/>
            <a:cxnLst/>
            <a:rect r="r" b="b" t="t" l="l"/>
            <a:pathLst>
              <a:path h="1335673" w="1335673">
                <a:moveTo>
                  <a:pt x="0" y="0"/>
                </a:moveTo>
                <a:lnTo>
                  <a:pt x="1335674" y="0"/>
                </a:lnTo>
                <a:lnTo>
                  <a:pt x="1335674" y="1335673"/>
                </a:lnTo>
                <a:lnTo>
                  <a:pt x="0" y="13356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067960" y="5998889"/>
            <a:ext cx="1335673" cy="1335673"/>
          </a:xfrm>
          <a:custGeom>
            <a:avLst/>
            <a:gdLst/>
            <a:ahLst/>
            <a:cxnLst/>
            <a:rect r="r" b="b" t="t" l="l"/>
            <a:pathLst>
              <a:path h="1335673" w="1335673">
                <a:moveTo>
                  <a:pt x="0" y="0"/>
                </a:moveTo>
                <a:lnTo>
                  <a:pt x="1335674" y="0"/>
                </a:lnTo>
                <a:lnTo>
                  <a:pt x="1335674" y="1335673"/>
                </a:lnTo>
                <a:lnTo>
                  <a:pt x="0" y="13356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460784" y="5998889"/>
            <a:ext cx="1335674" cy="1335673"/>
          </a:xfrm>
          <a:custGeom>
            <a:avLst/>
            <a:gdLst/>
            <a:ahLst/>
            <a:cxnLst/>
            <a:rect r="r" b="b" t="t" l="l"/>
            <a:pathLst>
              <a:path h="1335673" w="1335674">
                <a:moveTo>
                  <a:pt x="0" y="0"/>
                </a:moveTo>
                <a:lnTo>
                  <a:pt x="1335673" y="0"/>
                </a:lnTo>
                <a:lnTo>
                  <a:pt x="1335673" y="1335673"/>
                </a:lnTo>
                <a:lnTo>
                  <a:pt x="0" y="13356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849564" y="5998889"/>
            <a:ext cx="1335674" cy="1335673"/>
          </a:xfrm>
          <a:custGeom>
            <a:avLst/>
            <a:gdLst/>
            <a:ahLst/>
            <a:cxnLst/>
            <a:rect r="r" b="b" t="t" l="l"/>
            <a:pathLst>
              <a:path h="1335673" w="1335674">
                <a:moveTo>
                  <a:pt x="0" y="0"/>
                </a:moveTo>
                <a:lnTo>
                  <a:pt x="1335674" y="0"/>
                </a:lnTo>
                <a:lnTo>
                  <a:pt x="1335674" y="1335673"/>
                </a:lnTo>
                <a:lnTo>
                  <a:pt x="0" y="13356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665813" y="8361680"/>
            <a:ext cx="5989653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numbers[ : :2] → 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7090577" y="8061371"/>
            <a:ext cx="749848" cy="925738"/>
          </a:xfrm>
          <a:custGeom>
            <a:avLst/>
            <a:gdLst/>
            <a:ahLst/>
            <a:cxnLst/>
            <a:rect r="r" b="b" t="t" l="l"/>
            <a:pathLst>
              <a:path h="925738" w="749848">
                <a:moveTo>
                  <a:pt x="0" y="0"/>
                </a:moveTo>
                <a:lnTo>
                  <a:pt x="749848" y="0"/>
                </a:lnTo>
                <a:lnTo>
                  <a:pt x="749848" y="925738"/>
                </a:lnTo>
                <a:lnTo>
                  <a:pt x="0" y="925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814304" y="4506958"/>
            <a:ext cx="5841163" cy="1491930"/>
          </a:xfrm>
          <a:custGeom>
            <a:avLst/>
            <a:gdLst/>
            <a:ahLst/>
            <a:cxnLst/>
            <a:rect r="r" b="b" t="t" l="l"/>
            <a:pathLst>
              <a:path h="1491930" w="5841163">
                <a:moveTo>
                  <a:pt x="0" y="0"/>
                </a:moveTo>
                <a:lnTo>
                  <a:pt x="5841163" y="0"/>
                </a:lnTo>
                <a:lnTo>
                  <a:pt x="5841163" y="1491931"/>
                </a:lnTo>
                <a:lnTo>
                  <a:pt x="0" y="14919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96528" y="847725"/>
            <a:ext cx="9346704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Step Parameter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851664" y="6252388"/>
            <a:ext cx="301079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231738" y="6252388"/>
            <a:ext cx="318492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612015" y="6252388"/>
            <a:ext cx="337691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991866" y="6252388"/>
            <a:ext cx="355550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325402" y="6252388"/>
            <a:ext cx="343793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700788" y="6252388"/>
            <a:ext cx="370582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175223" y="6252388"/>
            <a:ext cx="337691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555074" y="6252388"/>
            <a:ext cx="355550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888610" y="6252388"/>
            <a:ext cx="343793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158407" y="6252388"/>
            <a:ext cx="717989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10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851664" y="7412127"/>
            <a:ext cx="30331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268424" y="7412127"/>
            <a:ext cx="22993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645129" y="7412127"/>
            <a:ext cx="23708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018506" y="7412127"/>
            <a:ext cx="25047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394125" y="7412127"/>
            <a:ext cx="26134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777250" y="7412127"/>
            <a:ext cx="25524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204302" y="7412127"/>
            <a:ext cx="27771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616746" y="7412127"/>
            <a:ext cx="21297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909818" y="7412127"/>
            <a:ext cx="26089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5281558" y="7412127"/>
            <a:ext cx="27756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295616" y="3175975"/>
            <a:ext cx="7928372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my_list[start:end:step]</a:t>
            </a:r>
          </a:p>
        </p:txBody>
      </p:sp>
      <p:sp>
        <p:nvSpPr>
          <p:cNvPr name="Freeform 38" id="38"/>
          <p:cNvSpPr/>
          <p:nvPr/>
        </p:nvSpPr>
        <p:spPr>
          <a:xfrm flipH="false" flipV="false" rot="0">
            <a:off x="2679559" y="7004863"/>
            <a:ext cx="647522" cy="647522"/>
          </a:xfrm>
          <a:custGeom>
            <a:avLst/>
            <a:gdLst/>
            <a:ahLst/>
            <a:cxnLst/>
            <a:rect r="r" b="b" t="t" l="l"/>
            <a:pathLst>
              <a:path h="647522" w="647522">
                <a:moveTo>
                  <a:pt x="0" y="0"/>
                </a:moveTo>
                <a:lnTo>
                  <a:pt x="647521" y="0"/>
                </a:lnTo>
                <a:lnTo>
                  <a:pt x="647521" y="647522"/>
                </a:lnTo>
                <a:lnTo>
                  <a:pt x="0" y="647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5409651" y="7085190"/>
            <a:ext cx="650469" cy="650469"/>
          </a:xfrm>
          <a:custGeom>
            <a:avLst/>
            <a:gdLst/>
            <a:ahLst/>
            <a:cxnLst/>
            <a:rect r="r" b="b" t="t" l="l"/>
            <a:pathLst>
              <a:path h="650469" w="650469">
                <a:moveTo>
                  <a:pt x="0" y="0"/>
                </a:moveTo>
                <a:lnTo>
                  <a:pt x="650469" y="0"/>
                </a:lnTo>
                <a:lnTo>
                  <a:pt x="650469" y="650469"/>
                </a:lnTo>
                <a:lnTo>
                  <a:pt x="0" y="6504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8192850" y="7241178"/>
            <a:ext cx="667837" cy="667837"/>
          </a:xfrm>
          <a:custGeom>
            <a:avLst/>
            <a:gdLst/>
            <a:ahLst/>
            <a:cxnLst/>
            <a:rect r="r" b="b" t="t" l="l"/>
            <a:pathLst>
              <a:path h="667837" w="667837">
                <a:moveTo>
                  <a:pt x="0" y="0"/>
                </a:moveTo>
                <a:lnTo>
                  <a:pt x="667837" y="0"/>
                </a:lnTo>
                <a:lnTo>
                  <a:pt x="667837" y="667837"/>
                </a:lnTo>
                <a:lnTo>
                  <a:pt x="0" y="667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2930339" y="7126598"/>
            <a:ext cx="145960" cy="365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4"/>
              </a:lnSpc>
            </a:pPr>
            <a:r>
              <a:rPr lang="en-US" sz="2181" b="true">
                <a:solidFill>
                  <a:srgbClr val="000000">
                    <a:alpha val="0"/>
                  </a:srgbClr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651223" y="7207653"/>
            <a:ext cx="164454" cy="367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8"/>
              </a:lnSpc>
            </a:pPr>
            <a:r>
              <a:rPr lang="en-US" sz="2191" b="true">
                <a:solidFill>
                  <a:srgbClr val="000000">
                    <a:alpha val="0"/>
                  </a:srgbClr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8406763" y="7367928"/>
            <a:ext cx="171896" cy="376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9"/>
              </a:lnSpc>
            </a:pPr>
            <a:r>
              <a:rPr lang="en-US" sz="2249" b="true">
                <a:solidFill>
                  <a:srgbClr val="000000">
                    <a:alpha val="0"/>
                  </a:srgbClr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</a:t>
            </a:r>
          </a:p>
        </p:txBody>
      </p:sp>
      <p:sp>
        <p:nvSpPr>
          <p:cNvPr name="Freeform 44" id="44"/>
          <p:cNvSpPr/>
          <p:nvPr/>
        </p:nvSpPr>
        <p:spPr>
          <a:xfrm flipH="false" flipV="false" rot="0">
            <a:off x="14295879" y="639646"/>
            <a:ext cx="2173202" cy="2173202"/>
          </a:xfrm>
          <a:custGeom>
            <a:avLst/>
            <a:gdLst/>
            <a:ahLst/>
            <a:cxnLst/>
            <a:rect r="r" b="b" t="t" l="l"/>
            <a:pathLst>
              <a:path h="2173202" w="2173202">
                <a:moveTo>
                  <a:pt x="0" y="0"/>
                </a:moveTo>
                <a:lnTo>
                  <a:pt x="2173202" y="0"/>
                </a:lnTo>
                <a:lnTo>
                  <a:pt x="2173202" y="2173202"/>
                </a:lnTo>
                <a:lnTo>
                  <a:pt x="0" y="21732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ircl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15971" y="5998889"/>
            <a:ext cx="1335673" cy="1335673"/>
          </a:xfrm>
          <a:custGeom>
            <a:avLst/>
            <a:gdLst/>
            <a:ahLst/>
            <a:cxnLst/>
            <a:rect r="r" b="b" t="t" l="l"/>
            <a:pathLst>
              <a:path h="1335673" w="1335673">
                <a:moveTo>
                  <a:pt x="0" y="0"/>
                </a:moveTo>
                <a:lnTo>
                  <a:pt x="1335673" y="0"/>
                </a:lnTo>
                <a:lnTo>
                  <a:pt x="1335673" y="1335673"/>
                </a:lnTo>
                <a:lnTo>
                  <a:pt x="0" y="13356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504752" y="5998889"/>
            <a:ext cx="1335673" cy="1335673"/>
          </a:xfrm>
          <a:custGeom>
            <a:avLst/>
            <a:gdLst/>
            <a:ahLst/>
            <a:cxnLst/>
            <a:rect r="r" b="b" t="t" l="l"/>
            <a:pathLst>
              <a:path h="1335673" w="1335673">
                <a:moveTo>
                  <a:pt x="0" y="0"/>
                </a:moveTo>
                <a:lnTo>
                  <a:pt x="1335673" y="0"/>
                </a:lnTo>
                <a:lnTo>
                  <a:pt x="1335673" y="1335673"/>
                </a:lnTo>
                <a:lnTo>
                  <a:pt x="0" y="13356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897575" y="5998889"/>
            <a:ext cx="1335673" cy="1335673"/>
          </a:xfrm>
          <a:custGeom>
            <a:avLst/>
            <a:gdLst/>
            <a:ahLst/>
            <a:cxnLst/>
            <a:rect r="r" b="b" t="t" l="l"/>
            <a:pathLst>
              <a:path h="1335673" w="1335673">
                <a:moveTo>
                  <a:pt x="0" y="0"/>
                </a:moveTo>
                <a:lnTo>
                  <a:pt x="1335674" y="0"/>
                </a:lnTo>
                <a:lnTo>
                  <a:pt x="1335674" y="1335673"/>
                </a:lnTo>
                <a:lnTo>
                  <a:pt x="0" y="13356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286356" y="5998889"/>
            <a:ext cx="1335673" cy="1335673"/>
          </a:xfrm>
          <a:custGeom>
            <a:avLst/>
            <a:gdLst/>
            <a:ahLst/>
            <a:cxnLst/>
            <a:rect r="r" b="b" t="t" l="l"/>
            <a:pathLst>
              <a:path h="1335673" w="1335673">
                <a:moveTo>
                  <a:pt x="0" y="0"/>
                </a:moveTo>
                <a:lnTo>
                  <a:pt x="1335673" y="0"/>
                </a:lnTo>
                <a:lnTo>
                  <a:pt x="1335673" y="1335673"/>
                </a:lnTo>
                <a:lnTo>
                  <a:pt x="0" y="13356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334367" y="5998889"/>
            <a:ext cx="1335674" cy="1335673"/>
          </a:xfrm>
          <a:custGeom>
            <a:avLst/>
            <a:gdLst/>
            <a:ahLst/>
            <a:cxnLst/>
            <a:rect r="r" b="b" t="t" l="l"/>
            <a:pathLst>
              <a:path h="1335673" w="1335674">
                <a:moveTo>
                  <a:pt x="0" y="0"/>
                </a:moveTo>
                <a:lnTo>
                  <a:pt x="1335673" y="0"/>
                </a:lnTo>
                <a:lnTo>
                  <a:pt x="1335673" y="1335673"/>
                </a:lnTo>
                <a:lnTo>
                  <a:pt x="0" y="13356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723147" y="5998889"/>
            <a:ext cx="1335673" cy="1335673"/>
          </a:xfrm>
          <a:custGeom>
            <a:avLst/>
            <a:gdLst/>
            <a:ahLst/>
            <a:cxnLst/>
            <a:rect r="r" b="b" t="t" l="l"/>
            <a:pathLst>
              <a:path h="1335673" w="1335673">
                <a:moveTo>
                  <a:pt x="0" y="0"/>
                </a:moveTo>
                <a:lnTo>
                  <a:pt x="1335674" y="0"/>
                </a:lnTo>
                <a:lnTo>
                  <a:pt x="1335674" y="1335673"/>
                </a:lnTo>
                <a:lnTo>
                  <a:pt x="0" y="13356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679179" y="5998889"/>
            <a:ext cx="1335673" cy="1335673"/>
          </a:xfrm>
          <a:custGeom>
            <a:avLst/>
            <a:gdLst/>
            <a:ahLst/>
            <a:cxnLst/>
            <a:rect r="r" b="b" t="t" l="l"/>
            <a:pathLst>
              <a:path h="1335673" w="1335673">
                <a:moveTo>
                  <a:pt x="0" y="0"/>
                </a:moveTo>
                <a:lnTo>
                  <a:pt x="1335674" y="0"/>
                </a:lnTo>
                <a:lnTo>
                  <a:pt x="1335674" y="1335673"/>
                </a:lnTo>
                <a:lnTo>
                  <a:pt x="0" y="13356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067960" y="5998889"/>
            <a:ext cx="1335673" cy="1335673"/>
          </a:xfrm>
          <a:custGeom>
            <a:avLst/>
            <a:gdLst/>
            <a:ahLst/>
            <a:cxnLst/>
            <a:rect r="r" b="b" t="t" l="l"/>
            <a:pathLst>
              <a:path h="1335673" w="1335673">
                <a:moveTo>
                  <a:pt x="0" y="0"/>
                </a:moveTo>
                <a:lnTo>
                  <a:pt x="1335674" y="0"/>
                </a:lnTo>
                <a:lnTo>
                  <a:pt x="1335674" y="1335673"/>
                </a:lnTo>
                <a:lnTo>
                  <a:pt x="0" y="13356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460784" y="5998889"/>
            <a:ext cx="1335674" cy="1335673"/>
          </a:xfrm>
          <a:custGeom>
            <a:avLst/>
            <a:gdLst/>
            <a:ahLst/>
            <a:cxnLst/>
            <a:rect r="r" b="b" t="t" l="l"/>
            <a:pathLst>
              <a:path h="1335673" w="1335674">
                <a:moveTo>
                  <a:pt x="0" y="0"/>
                </a:moveTo>
                <a:lnTo>
                  <a:pt x="1335673" y="0"/>
                </a:lnTo>
                <a:lnTo>
                  <a:pt x="1335673" y="1335673"/>
                </a:lnTo>
                <a:lnTo>
                  <a:pt x="0" y="13356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849564" y="5998889"/>
            <a:ext cx="1335674" cy="1335673"/>
          </a:xfrm>
          <a:custGeom>
            <a:avLst/>
            <a:gdLst/>
            <a:ahLst/>
            <a:cxnLst/>
            <a:rect r="r" b="b" t="t" l="l"/>
            <a:pathLst>
              <a:path h="1335673" w="1335674">
                <a:moveTo>
                  <a:pt x="0" y="0"/>
                </a:moveTo>
                <a:lnTo>
                  <a:pt x="1335674" y="0"/>
                </a:lnTo>
                <a:lnTo>
                  <a:pt x="1335674" y="1335673"/>
                </a:lnTo>
                <a:lnTo>
                  <a:pt x="0" y="13356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665813" y="8361680"/>
            <a:ext cx="5989653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numbers[ : :2] → 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8618519" y="8194541"/>
            <a:ext cx="1335673" cy="1335673"/>
          </a:xfrm>
          <a:custGeom>
            <a:avLst/>
            <a:gdLst/>
            <a:ahLst/>
            <a:cxnLst/>
            <a:rect r="r" b="b" t="t" l="l"/>
            <a:pathLst>
              <a:path h="1335673" w="1335673">
                <a:moveTo>
                  <a:pt x="0" y="0"/>
                </a:moveTo>
                <a:lnTo>
                  <a:pt x="1335674" y="0"/>
                </a:lnTo>
                <a:lnTo>
                  <a:pt x="1335674" y="1335673"/>
                </a:lnTo>
                <a:lnTo>
                  <a:pt x="0" y="13356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177241" y="8194541"/>
            <a:ext cx="1335673" cy="1335673"/>
          </a:xfrm>
          <a:custGeom>
            <a:avLst/>
            <a:gdLst/>
            <a:ahLst/>
            <a:cxnLst/>
            <a:rect r="r" b="b" t="t" l="l"/>
            <a:pathLst>
              <a:path h="1335673" w="1335673">
                <a:moveTo>
                  <a:pt x="0" y="0"/>
                </a:moveTo>
                <a:lnTo>
                  <a:pt x="1335673" y="0"/>
                </a:lnTo>
                <a:lnTo>
                  <a:pt x="1335673" y="1335673"/>
                </a:lnTo>
                <a:lnTo>
                  <a:pt x="0" y="13356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731989" y="8194541"/>
            <a:ext cx="1335674" cy="1335673"/>
          </a:xfrm>
          <a:custGeom>
            <a:avLst/>
            <a:gdLst/>
            <a:ahLst/>
            <a:cxnLst/>
            <a:rect r="r" b="b" t="t" l="l"/>
            <a:pathLst>
              <a:path h="1335673" w="1335674">
                <a:moveTo>
                  <a:pt x="0" y="0"/>
                </a:moveTo>
                <a:lnTo>
                  <a:pt x="1335674" y="0"/>
                </a:lnTo>
                <a:lnTo>
                  <a:pt x="1335674" y="1335673"/>
                </a:lnTo>
                <a:lnTo>
                  <a:pt x="0" y="13356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090577" y="8061371"/>
            <a:ext cx="749848" cy="925738"/>
          </a:xfrm>
          <a:custGeom>
            <a:avLst/>
            <a:gdLst/>
            <a:ahLst/>
            <a:cxnLst/>
            <a:rect r="r" b="b" t="t" l="l"/>
            <a:pathLst>
              <a:path h="925738" w="749848">
                <a:moveTo>
                  <a:pt x="0" y="0"/>
                </a:moveTo>
                <a:lnTo>
                  <a:pt x="749848" y="0"/>
                </a:lnTo>
                <a:lnTo>
                  <a:pt x="749848" y="925738"/>
                </a:lnTo>
                <a:lnTo>
                  <a:pt x="0" y="925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814304" y="4506958"/>
            <a:ext cx="5841163" cy="1491930"/>
          </a:xfrm>
          <a:custGeom>
            <a:avLst/>
            <a:gdLst/>
            <a:ahLst/>
            <a:cxnLst/>
            <a:rect r="r" b="b" t="t" l="l"/>
            <a:pathLst>
              <a:path h="1491930" w="5841163">
                <a:moveTo>
                  <a:pt x="0" y="0"/>
                </a:moveTo>
                <a:lnTo>
                  <a:pt x="5841163" y="0"/>
                </a:lnTo>
                <a:lnTo>
                  <a:pt x="5841163" y="1491931"/>
                </a:lnTo>
                <a:lnTo>
                  <a:pt x="0" y="14919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796528" y="847725"/>
            <a:ext cx="9346704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Step Parameter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851664" y="6252388"/>
            <a:ext cx="301079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231738" y="6252388"/>
            <a:ext cx="318492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612015" y="6252388"/>
            <a:ext cx="337691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991866" y="6252388"/>
            <a:ext cx="355550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325402" y="6252388"/>
            <a:ext cx="343793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700788" y="6252388"/>
            <a:ext cx="370582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175223" y="6252388"/>
            <a:ext cx="337691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555074" y="6252388"/>
            <a:ext cx="355550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888610" y="6252388"/>
            <a:ext cx="343793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158407" y="6252388"/>
            <a:ext cx="717989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10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851664" y="7412127"/>
            <a:ext cx="30331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268424" y="7412127"/>
            <a:ext cx="22993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645129" y="7412127"/>
            <a:ext cx="23708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018506" y="7412127"/>
            <a:ext cx="25047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394125" y="7412127"/>
            <a:ext cx="26134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777250" y="7412127"/>
            <a:ext cx="25524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204302" y="7412127"/>
            <a:ext cx="27771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616746" y="7412127"/>
            <a:ext cx="21297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909818" y="7412127"/>
            <a:ext cx="26089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5281558" y="7412127"/>
            <a:ext cx="27756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135816" y="8448040"/>
            <a:ext cx="301079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673285" y="8448040"/>
            <a:ext cx="337691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159816" y="8448040"/>
            <a:ext cx="343793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286738" y="8633594"/>
            <a:ext cx="1336399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.....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5295616" y="3175975"/>
            <a:ext cx="7928372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my_list[start:end:step]</a:t>
            </a:r>
          </a:p>
        </p:txBody>
      </p:sp>
      <p:sp>
        <p:nvSpPr>
          <p:cNvPr name="Freeform 45" id="45"/>
          <p:cNvSpPr/>
          <p:nvPr/>
        </p:nvSpPr>
        <p:spPr>
          <a:xfrm flipH="false" flipV="false" rot="0">
            <a:off x="14295879" y="639646"/>
            <a:ext cx="2173202" cy="2173202"/>
          </a:xfrm>
          <a:custGeom>
            <a:avLst/>
            <a:gdLst/>
            <a:ahLst/>
            <a:cxnLst/>
            <a:rect r="r" b="b" t="t" l="l"/>
            <a:pathLst>
              <a:path h="2173202" w="2173202">
                <a:moveTo>
                  <a:pt x="0" y="0"/>
                </a:moveTo>
                <a:lnTo>
                  <a:pt x="2173202" y="0"/>
                </a:lnTo>
                <a:lnTo>
                  <a:pt x="2173202" y="2173202"/>
                </a:lnTo>
                <a:lnTo>
                  <a:pt x="0" y="21732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fad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 i="true" strike="noStrike" u="none">
                <a:solidFill>
                  <a:srgbClr val="005336"/>
                </a:solidFill>
                <a:latin typeface="Georgia Pro Bold Italics"/>
                <a:ea typeface="Georgia Pro Bold Italics"/>
                <a:cs typeface="Georgia Pro Bold Italics"/>
                <a:sym typeface="Georgia Pro Bold Italics"/>
              </a:rPr>
              <a:t>For </a:t>
            </a:r>
            <a:r>
              <a:rPr lang="en-US" b="true" sz="6000" strike="noStrike" u="none">
                <a:solidFill>
                  <a:srgbClr val="00533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loops in Python:</a:t>
            </a:r>
            <a:r>
              <a:rPr lang="en-US" b="true" sz="6000" i="true" strike="noStrike" u="none">
                <a:solidFill>
                  <a:srgbClr val="005336"/>
                </a:solidFill>
                <a:latin typeface="Georgia Pro Bold Italics"/>
                <a:ea typeface="Georgia Pro Bold Italics"/>
                <a:cs typeface="Georgia Pro Bold Italics"/>
                <a:sym typeface="Georgia Pro Bold Italics"/>
              </a:rPr>
              <a:t> range()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3345" y="2497776"/>
            <a:ext cx="15590520" cy="1016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installed_software = ["python", "git", "docker"]	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4973" y="3524190"/>
            <a:ext cx="5894190" cy="1016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8"/>
              </a:lnSpc>
              <a:spcBef>
                <a:spcPct val="0"/>
              </a:spcBef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  </a:t>
            </a: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for i in range(1, 10, 2):</a:t>
            </a:r>
          </a:p>
          <a:p>
            <a:pPr algn="ctr">
              <a:lnSpc>
                <a:spcPts val="3888"/>
              </a:lnSpc>
              <a:spcBef>
                <a:spcPct val="0"/>
              </a:spcBef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   print(i,“ x 7 = ”, i*7)</a:t>
            </a:r>
          </a:p>
        </p:txBody>
      </p:sp>
      <p:sp>
        <p:nvSpPr>
          <p:cNvPr name="AutoShape 6" id="6"/>
          <p:cNvSpPr/>
          <p:nvPr/>
        </p:nvSpPr>
        <p:spPr>
          <a:xfrm>
            <a:off x="1558052" y="3232547"/>
            <a:ext cx="9297342" cy="0"/>
          </a:xfrm>
          <a:prstGeom prst="line">
            <a:avLst/>
          </a:prstGeom>
          <a:ln cap="flat" w="76200">
            <a:solidFill>
              <a:srgbClr val="09B048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circl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71905" y="5103796"/>
            <a:ext cx="2672739" cy="1503798"/>
            <a:chOff x="0" y="0"/>
            <a:chExt cx="3563652" cy="20050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63620" cy="2005076"/>
            </a:xfrm>
            <a:custGeom>
              <a:avLst/>
              <a:gdLst/>
              <a:ahLst/>
              <a:cxnLst/>
              <a:rect r="r" b="b" t="t" l="l"/>
              <a:pathLst>
                <a:path h="2005076" w="3563620">
                  <a:moveTo>
                    <a:pt x="0" y="0"/>
                  </a:moveTo>
                  <a:lnTo>
                    <a:pt x="3563620" y="0"/>
                  </a:lnTo>
                  <a:lnTo>
                    <a:pt x="3563620" y="2005076"/>
                  </a:lnTo>
                  <a:lnTo>
                    <a:pt x="0" y="2005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541" r="0" b="-554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63346" y="3133026"/>
            <a:ext cx="11965934" cy="1280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9000">
                <a:solidFill>
                  <a:srgbClr val="005336"/>
                </a:solidFill>
                <a:latin typeface="Georgia Pro"/>
                <a:ea typeface="Georgia Pro"/>
                <a:cs typeface="Georgia Pro"/>
                <a:sym typeface="Georgia Pro"/>
              </a:rPr>
              <a:t>Loops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63346" y="4547099"/>
            <a:ext cx="11965934" cy="465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0"/>
              </a:lnSpc>
            </a:pPr>
            <a:r>
              <a:rPr lang="en-US" sz="3037" b="tru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</a:t>
            </a:r>
            <a:r>
              <a:rPr lang="en-US" sz="3037">
                <a:solidFill>
                  <a:srgbClr val="005336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on’t </a:t>
            </a:r>
            <a:r>
              <a:rPr lang="en-US" sz="3037" b="tru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</a:t>
            </a:r>
            <a:r>
              <a:rPr lang="en-US" sz="3037">
                <a:solidFill>
                  <a:srgbClr val="005336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epeat </a:t>
            </a:r>
            <a:r>
              <a:rPr lang="en-US" sz="3037" b="tru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Y</a:t>
            </a:r>
            <a:r>
              <a:rPr lang="en-US" sz="3037">
                <a:solidFill>
                  <a:srgbClr val="005336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ourself (</a:t>
            </a:r>
            <a:r>
              <a:rPr lang="en-US" sz="3037" b="true">
                <a:solidFill>
                  <a:srgbClr val="0053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D.R.Y</a:t>
            </a:r>
            <a:r>
              <a:rPr lang="en-US" sz="3037">
                <a:solidFill>
                  <a:srgbClr val="005336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)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806627" y="5468354"/>
            <a:ext cx="10864241" cy="3111915"/>
            <a:chOff x="0" y="0"/>
            <a:chExt cx="14485654" cy="4149220"/>
          </a:xfrm>
        </p:grpSpPr>
        <p:sp>
          <p:nvSpPr>
            <p:cNvPr name="Freeform 8" id="8" descr="A black background with colorful text  AI-generated content may be incorrect."/>
            <p:cNvSpPr/>
            <p:nvPr/>
          </p:nvSpPr>
          <p:spPr>
            <a:xfrm flipH="false" flipV="false" rot="0">
              <a:off x="0" y="0"/>
              <a:ext cx="14485620" cy="4149217"/>
            </a:xfrm>
            <a:custGeom>
              <a:avLst/>
              <a:gdLst/>
              <a:ahLst/>
              <a:cxnLst/>
              <a:rect r="r" b="b" t="t" l="l"/>
              <a:pathLst>
                <a:path h="4149217" w="14485620">
                  <a:moveTo>
                    <a:pt x="0" y="0"/>
                  </a:moveTo>
                  <a:lnTo>
                    <a:pt x="14485620" y="0"/>
                  </a:lnTo>
                  <a:lnTo>
                    <a:pt x="14485620" y="4149217"/>
                  </a:lnTo>
                  <a:lnTo>
                    <a:pt x="0" y="41492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42" t="0" r="-743" b="-192"/>
              </a:stretch>
            </a:blipFill>
          </p:spPr>
        </p:sp>
      </p:grpSp>
    </p:spTree>
  </p:cSld>
  <p:clrMapOvr>
    <a:masterClrMapping/>
  </p:clrMapOvr>
  <p:transition spd="med">
    <p:cover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8200.0020" end="0.000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>
            <a:off x="1897380" y="7250906"/>
            <a:ext cx="1316054" cy="0"/>
          </a:xfrm>
          <a:prstGeom prst="line">
            <a:avLst/>
          </a:prstGeom>
          <a:ln cap="flat" w="38100">
            <a:solidFill>
              <a:srgbClr val="005337"/>
            </a:solidFill>
            <a:prstDash val="lgDash"/>
            <a:headEnd type="arrow" len="sm" w="med"/>
            <a:tailEnd type="none" len="sm" w="sm"/>
          </a:ln>
        </p:spPr>
      </p:sp>
    </p:spTree>
  </p:cSld>
  <p:clrMapOvr>
    <a:masterClrMapping/>
  </p:clrMapOvr>
  <p:transition spd="med">
    <p:fade/>
  </p:transition>
  <p:timing>
    <p:tnLst>
      <p:par>
        <p:cTn dur="indefinite" restart="never" nodeType="tmRoot">
          <p:childTnLst>
            <p:video>
              <p:cMediaNode vol="4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 i="true" strike="noStrike" u="none">
                <a:solidFill>
                  <a:srgbClr val="005336"/>
                </a:solidFill>
                <a:latin typeface="Georgia Pro Bold Italics"/>
                <a:ea typeface="Georgia Pro Bold Italics"/>
                <a:cs typeface="Georgia Pro Bold Italics"/>
                <a:sym typeface="Georgia Pro Bold Italics"/>
              </a:rPr>
              <a:t>While</a:t>
            </a:r>
            <a:r>
              <a:rPr lang="en-US" b="true" sz="6000" strike="noStrike" u="none">
                <a:solidFill>
                  <a:srgbClr val="00533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 loops in Python: Syntax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3345" y="2497776"/>
            <a:ext cx="2475177" cy="1016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count = 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02242" y="3524190"/>
            <a:ext cx="5614511" cy="1016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88"/>
              </a:lnSpc>
              <a:spcBef>
                <a:spcPct val="0"/>
              </a:spcBef>
            </a:pPr>
            <a:r>
              <a:rPr lang="en-US" sz="3600" strike="noStrike" u="none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while &lt;END_CONDITION&gt;:</a:t>
            </a:r>
          </a:p>
          <a:p>
            <a:pPr algn="l" marL="0" indent="0" lvl="0">
              <a:lnSpc>
                <a:spcPts val="3888"/>
              </a:lnSpc>
              <a:spcBef>
                <a:spcPct val="0"/>
              </a:spcBef>
            </a:pPr>
            <a:r>
              <a:rPr lang="en-US" sz="3600" strike="noStrike" u="none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    # Do something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02242" y="4550604"/>
            <a:ext cx="5236012" cy="1016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88"/>
              </a:lnSpc>
              <a:spcBef>
                <a:spcPct val="0"/>
              </a:spcBef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    </a:t>
            </a:r>
            <a:r>
              <a:rPr lang="en-US" sz="3600" strike="noStrike" u="none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count += 1 # Important!</a:t>
            </a:r>
          </a:p>
          <a:p>
            <a:pPr algn="l" marL="0" indent="0" lvl="0">
              <a:lnSpc>
                <a:spcPts val="3888"/>
              </a:lnSpc>
              <a:spcBef>
                <a:spcPct val="0"/>
              </a:spcBef>
            </a:pPr>
            <a:r>
              <a:rPr lang="en-US" sz="3600" strike="noStrike" u="none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# End of loop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32257" y="4550604"/>
            <a:ext cx="7114104" cy="53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88"/>
              </a:lnSpc>
              <a:spcBef>
                <a:spcPct val="0"/>
              </a:spcBef>
            </a:pPr>
            <a:r>
              <a:rPr lang="en-US" sz="3600" strike="noStrike" u="none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Will result in infinite loop otherwise.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519058" y="3437292"/>
            <a:ext cx="1201658" cy="590580"/>
            <a:chOff x="0" y="0"/>
            <a:chExt cx="316486" cy="1555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6486" cy="155544"/>
            </a:xfrm>
            <a:custGeom>
              <a:avLst/>
              <a:gdLst/>
              <a:ahLst/>
              <a:cxnLst/>
              <a:rect r="r" b="b" t="t" l="l"/>
              <a:pathLst>
                <a:path h="155544" w="316486">
                  <a:moveTo>
                    <a:pt x="0" y="0"/>
                  </a:moveTo>
                  <a:lnTo>
                    <a:pt x="316486" y="0"/>
                  </a:lnTo>
                  <a:lnTo>
                    <a:pt x="316486" y="155544"/>
                  </a:lnTo>
                  <a:lnTo>
                    <a:pt x="0" y="1555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A956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16486" cy="1936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752850" y="3423324"/>
            <a:ext cx="4307194" cy="604548"/>
            <a:chOff x="0" y="0"/>
            <a:chExt cx="1134405" cy="15922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34405" cy="159223"/>
            </a:xfrm>
            <a:custGeom>
              <a:avLst/>
              <a:gdLst/>
              <a:ahLst/>
              <a:cxnLst/>
              <a:rect r="r" b="b" t="t" l="l"/>
              <a:pathLst>
                <a:path h="159223" w="1134405">
                  <a:moveTo>
                    <a:pt x="0" y="0"/>
                  </a:moveTo>
                  <a:lnTo>
                    <a:pt x="1134405" y="0"/>
                  </a:lnTo>
                  <a:lnTo>
                    <a:pt x="1134405" y="159223"/>
                  </a:lnTo>
                  <a:lnTo>
                    <a:pt x="0" y="1592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A956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134405" cy="1973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597471" y="2983551"/>
            <a:ext cx="5261134" cy="53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88"/>
              </a:lnSpc>
              <a:spcBef>
                <a:spcPct val="0"/>
              </a:spcBef>
            </a:pPr>
            <a:r>
              <a:rPr lang="en-US" sz="3600" strike="noStrike" u="none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 # Value depends on logic</a:t>
            </a:r>
          </a:p>
        </p:txBody>
      </p:sp>
    </p:spTree>
  </p:cSld>
  <p:clrMapOvr>
    <a:masterClrMapping/>
  </p:clrMapOvr>
  <p:transition spd="fast">
    <p:fade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10394.663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dur="indefinite" restart="never" nodeType="tmRoot">
          <p:childTnLst>
            <p:video>
              <p:cMediaNode vol="4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800100"/>
            <a:ext cx="18288000" cy="8686800"/>
          </a:xfrm>
          <a:custGeom>
            <a:avLst/>
            <a:gdLst/>
            <a:ahLst/>
            <a:cxnLst/>
            <a:rect r="r" b="b" t="t" l="l"/>
            <a:pathLst>
              <a:path h="8686800" w="18288000">
                <a:moveTo>
                  <a:pt x="0" y="0"/>
                </a:moveTo>
                <a:lnTo>
                  <a:pt x="18288000" y="0"/>
                </a:lnTo>
                <a:lnTo>
                  <a:pt x="18288000" y="8686800"/>
                </a:lnTo>
                <a:lnTo>
                  <a:pt x="0" y="8686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8838.6700" end="0.000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4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 i="true" strike="noStrike" u="none">
                <a:solidFill>
                  <a:srgbClr val="005336"/>
                </a:solidFill>
                <a:latin typeface="Georgia Pro Bold Italics"/>
                <a:ea typeface="Georgia Pro Bold Italics"/>
                <a:cs typeface="Georgia Pro Bold Italics"/>
                <a:sym typeface="Georgia Pro Bold Italics"/>
              </a:rPr>
              <a:t>While</a:t>
            </a:r>
            <a:r>
              <a:rPr lang="en-US" b="true" sz="6000" strike="noStrike" u="none">
                <a:solidFill>
                  <a:srgbClr val="00533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 loops in Python: Example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3345" y="2497776"/>
            <a:ext cx="15590520" cy="344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installed_software = ["python", "git", "docker"]</a:t>
            </a: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count = 0</a:t>
            </a: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while count &lt; len(installed_software):</a:t>
            </a: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	print(installed_software[count])</a:t>
            </a: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	count += 1</a:t>
            </a: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</a:t>
            </a:r>
          </a:p>
        </p:txBody>
      </p:sp>
    </p:spTree>
  </p:cSld>
  <p:clrMapOvr>
    <a:masterClrMapping/>
  </p:clrMapOvr>
  <p:transition spd="fast">
    <p:fade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 strike="noStrike" u="none">
                <a:solidFill>
                  <a:srgbClr val="00533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When to use </a:t>
            </a:r>
            <a:r>
              <a:rPr lang="en-US" b="true" sz="6000" i="true" strike="noStrike" u="none">
                <a:solidFill>
                  <a:srgbClr val="005336"/>
                </a:solidFill>
                <a:latin typeface="Georgia Pro Bold Italics"/>
                <a:ea typeface="Georgia Pro Bold Italics"/>
                <a:cs typeface="Georgia Pro Bold Italics"/>
                <a:sym typeface="Georgia Pro Bold Italics"/>
              </a:rPr>
              <a:t>while</a:t>
            </a:r>
            <a:r>
              <a:rPr lang="en-US" b="true" sz="6000" strike="noStrike" u="none">
                <a:solidFill>
                  <a:srgbClr val="00533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 over </a:t>
            </a:r>
            <a:r>
              <a:rPr lang="en-US" b="true" sz="6000" i="true" strike="noStrike" u="none">
                <a:solidFill>
                  <a:srgbClr val="005336"/>
                </a:solidFill>
                <a:latin typeface="Georgia Pro Bold Italics"/>
                <a:ea typeface="Georgia Pro Bold Italics"/>
                <a:cs typeface="Georgia Pro Bold Italics"/>
                <a:sym typeface="Georgia Pro Bold Italics"/>
              </a:rPr>
              <a:t>for</a:t>
            </a:r>
            <a:r>
              <a:rPr lang="en-US" b="true" sz="6000" strike="noStrike" u="none">
                <a:solidFill>
                  <a:srgbClr val="00533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?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3378758" y="2442531"/>
            <a:ext cx="11530485" cy="6485898"/>
            <a:chOff x="0" y="0"/>
            <a:chExt cx="15373980" cy="8647864"/>
          </a:xfrm>
        </p:grpSpPr>
        <p:sp>
          <p:nvSpPr>
            <p:cNvPr name="Freeform 5" id="5" descr="A computer screen shot of a program  AI-generated content may be incorrect."/>
            <p:cNvSpPr/>
            <p:nvPr/>
          </p:nvSpPr>
          <p:spPr>
            <a:xfrm flipH="false" flipV="false" rot="0">
              <a:off x="0" y="0"/>
              <a:ext cx="15373986" cy="8647811"/>
            </a:xfrm>
            <a:custGeom>
              <a:avLst/>
              <a:gdLst/>
              <a:ahLst/>
              <a:cxnLst/>
              <a:rect r="r" b="b" t="t" l="l"/>
              <a:pathLst>
                <a:path h="8647811" w="15373986">
                  <a:moveTo>
                    <a:pt x="0" y="0"/>
                  </a:moveTo>
                  <a:lnTo>
                    <a:pt x="15373986" y="0"/>
                  </a:lnTo>
                  <a:lnTo>
                    <a:pt x="15373986" y="8647811"/>
                  </a:lnTo>
                  <a:lnTo>
                    <a:pt x="0" y="86478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slow">
    <p:fade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 strike="noStrike" u="none">
                <a:solidFill>
                  <a:srgbClr val="00533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Flow control in loops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3345" y="2497776"/>
            <a:ext cx="15590520" cy="1016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break</a:t>
            </a:r>
          </a:p>
          <a:p>
            <a:pPr algn="l" marL="1268730" indent="-422910" lvl="2">
              <a:lnSpc>
                <a:spcPts val="3888"/>
              </a:lnSpc>
              <a:buFont typeface="Arial"/>
              <a:buChar char="⚬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Exits the loop during execution.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3346" y="4178235"/>
            <a:ext cx="10214372" cy="1502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3888"/>
              </a:lnSpc>
              <a:spcBef>
                <a:spcPct val="0"/>
              </a:spcBef>
              <a:buFont typeface="Arial"/>
              <a:buChar char="•"/>
            </a:pPr>
            <a:r>
              <a:rPr lang="en-US" sz="3600" strike="noStrike" u="none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continue</a:t>
            </a:r>
          </a:p>
          <a:p>
            <a:pPr algn="l" marL="1268730" indent="-422910" lvl="2">
              <a:lnSpc>
                <a:spcPts val="3888"/>
              </a:lnSpc>
              <a:spcBef>
                <a:spcPct val="0"/>
              </a:spcBef>
              <a:buFont typeface="Arial"/>
              <a:buChar char="⚬"/>
            </a:pPr>
            <a:r>
              <a:rPr lang="en-US" sz="3600" strike="noStrike" u="none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Skips code below and goes to next iteration.</a:t>
            </a:r>
          </a:p>
          <a:p>
            <a:pPr algn="l">
              <a:lnSpc>
                <a:spcPts val="3888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63346" y="5928549"/>
            <a:ext cx="13618726" cy="1016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3888"/>
              </a:lnSpc>
              <a:spcBef>
                <a:spcPct val="0"/>
              </a:spcBef>
              <a:buFont typeface="Arial"/>
              <a:buChar char="•"/>
            </a:pPr>
            <a:r>
              <a:rPr lang="en-US" sz="3600" strike="noStrike" u="none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else</a:t>
            </a:r>
          </a:p>
          <a:p>
            <a:pPr algn="l" marL="1268730" indent="-422910" lvl="2">
              <a:lnSpc>
                <a:spcPts val="3888"/>
              </a:lnSpc>
              <a:spcBef>
                <a:spcPct val="0"/>
              </a:spcBef>
              <a:buFont typeface="Arial"/>
              <a:buChar char="⚬"/>
            </a:pPr>
            <a:r>
              <a:rPr lang="en-US" sz="3600" strike="noStrike" u="none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Code block that runs if a loop finishes normally i.e., no break.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061996" y="4962842"/>
            <a:ext cx="164009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5336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'  </a:t>
            </a:r>
          </a:p>
        </p:txBody>
      </p:sp>
    </p:spTree>
  </p:cSld>
  <p:clrMapOvr>
    <a:masterClrMapping/>
  </p:clrMapOvr>
  <p:transition spd="slow">
    <p:fade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>
            <a:off x="1689499" y="8244412"/>
            <a:ext cx="2358846" cy="0"/>
          </a:xfrm>
          <a:prstGeom prst="line">
            <a:avLst/>
          </a:prstGeom>
          <a:ln cap="flat" w="57150">
            <a:solidFill>
              <a:srgbClr val="09B048"/>
            </a:solidFill>
            <a:prstDash val="lgDash"/>
            <a:headEnd type="none" len="sm" w="sm"/>
            <a:tailEnd type="none" len="sm" w="sm"/>
          </a:ln>
        </p:spPr>
      </p:sp>
    </p:spTree>
  </p:cSld>
  <p:clrMapOvr>
    <a:masterClrMapping/>
  </p:clrMapOvr>
  <p:transition spd="slow">
    <p:fade/>
  </p:transition>
  <p:timing>
    <p:tnLst>
      <p:par>
        <p:cTn dur="indefinite" restart="never" nodeType="tmRoot">
          <p:childTnLst>
            <p:video>
              <p:cMediaNode vol="4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 strike="noStrike" u="none">
                <a:solidFill>
                  <a:srgbClr val="00533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Nested loops: What?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792057" y="2186361"/>
            <a:ext cx="4703884" cy="7839807"/>
            <a:chOff x="0" y="0"/>
            <a:chExt cx="6271846" cy="10453076"/>
          </a:xfrm>
        </p:grpSpPr>
        <p:sp>
          <p:nvSpPr>
            <p:cNvPr name="Freeform 5" id="5" descr="Meme Creator - Funny Have You heard of a nested loop? Your in one now Of  course why? Meme Generator at MemeCreator.org!"/>
            <p:cNvSpPr/>
            <p:nvPr/>
          </p:nvSpPr>
          <p:spPr>
            <a:xfrm flipH="false" flipV="false" rot="0">
              <a:off x="0" y="0"/>
              <a:ext cx="6271895" cy="10453116"/>
            </a:xfrm>
            <a:custGeom>
              <a:avLst/>
              <a:gdLst/>
              <a:ahLst/>
              <a:cxnLst/>
              <a:rect r="r" b="b" t="t" l="l"/>
              <a:pathLst>
                <a:path h="10453116" w="6271895">
                  <a:moveTo>
                    <a:pt x="0" y="0"/>
                  </a:moveTo>
                  <a:lnTo>
                    <a:pt x="6271895" y="0"/>
                  </a:lnTo>
                  <a:lnTo>
                    <a:pt x="6271895" y="10453116"/>
                  </a:lnTo>
                  <a:lnTo>
                    <a:pt x="0" y="104531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 strike="noStrike" u="none">
                <a:solidFill>
                  <a:srgbClr val="00533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What are loops?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3345" y="2497776"/>
            <a:ext cx="15590520" cy="53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Executes blocks of code for a defined number of iterations.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536818" y="3496826"/>
            <a:ext cx="7214364" cy="6285838"/>
            <a:chOff x="0" y="0"/>
            <a:chExt cx="9619152" cy="8381118"/>
          </a:xfrm>
        </p:grpSpPr>
        <p:sp>
          <p:nvSpPr>
            <p:cNvPr name="Freeform 6" id="6" descr="A green machine with buttons and text  AI-generated content may be incorrect."/>
            <p:cNvSpPr/>
            <p:nvPr/>
          </p:nvSpPr>
          <p:spPr>
            <a:xfrm flipH="false" flipV="false" rot="0">
              <a:off x="0" y="0"/>
              <a:ext cx="9619107" cy="8381111"/>
            </a:xfrm>
            <a:custGeom>
              <a:avLst/>
              <a:gdLst/>
              <a:ahLst/>
              <a:cxnLst/>
              <a:rect r="r" b="b" t="t" l="l"/>
              <a:pathLst>
                <a:path h="8381111" w="9619107">
                  <a:moveTo>
                    <a:pt x="0" y="0"/>
                  </a:moveTo>
                  <a:lnTo>
                    <a:pt x="9619107" y="0"/>
                  </a:lnTo>
                  <a:lnTo>
                    <a:pt x="9619107" y="8381111"/>
                  </a:lnTo>
                  <a:lnTo>
                    <a:pt x="0" y="83811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176" r="-1" b="-9596"/>
              </a:stretch>
            </a:blipFill>
          </p:spPr>
        </p:sp>
      </p:grpSp>
    </p:spTree>
  </p:cSld>
  <p:clrMapOvr>
    <a:masterClrMapping/>
  </p:clrMapOvr>
  <p:transition spd="slow">
    <p:fade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8995" y="2787288"/>
            <a:ext cx="11143868" cy="2522580"/>
          </a:xfrm>
          <a:custGeom>
            <a:avLst/>
            <a:gdLst/>
            <a:ahLst/>
            <a:cxnLst/>
            <a:rect r="r" b="b" t="t" l="l"/>
            <a:pathLst>
              <a:path h="2522580" w="11143868">
                <a:moveTo>
                  <a:pt x="0" y="0"/>
                </a:moveTo>
                <a:lnTo>
                  <a:pt x="11143869" y="0"/>
                </a:lnTo>
                <a:lnTo>
                  <a:pt x="11143869" y="2522580"/>
                </a:lnTo>
                <a:lnTo>
                  <a:pt x="0" y="25225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4350" y="5476316"/>
            <a:ext cx="10959060" cy="2550816"/>
          </a:xfrm>
          <a:custGeom>
            <a:avLst/>
            <a:gdLst/>
            <a:ahLst/>
            <a:cxnLst/>
            <a:rect r="r" b="b" t="t" l="l"/>
            <a:pathLst>
              <a:path h="2550816" w="10959060">
                <a:moveTo>
                  <a:pt x="0" y="0"/>
                </a:moveTo>
                <a:lnTo>
                  <a:pt x="10959060" y="0"/>
                </a:lnTo>
                <a:lnTo>
                  <a:pt x="10959060" y="2550816"/>
                </a:lnTo>
                <a:lnTo>
                  <a:pt x="0" y="2550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178877" y="3611500"/>
            <a:ext cx="5594773" cy="4577542"/>
          </a:xfrm>
          <a:custGeom>
            <a:avLst/>
            <a:gdLst/>
            <a:ahLst/>
            <a:cxnLst/>
            <a:rect r="r" b="b" t="t" l="l"/>
            <a:pathLst>
              <a:path h="4577542" w="5594773">
                <a:moveTo>
                  <a:pt x="0" y="0"/>
                </a:moveTo>
                <a:lnTo>
                  <a:pt x="5594773" y="0"/>
                </a:lnTo>
                <a:lnTo>
                  <a:pt x="5594773" y="4577541"/>
                </a:lnTo>
                <a:lnTo>
                  <a:pt x="0" y="45775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H="true">
            <a:off x="11923841" y="2654173"/>
            <a:ext cx="0" cy="553486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3784858" y="3327927"/>
            <a:ext cx="1671972" cy="535124"/>
            <a:chOff x="0" y="0"/>
            <a:chExt cx="440355" cy="1409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40355" cy="140938"/>
            </a:xfrm>
            <a:custGeom>
              <a:avLst/>
              <a:gdLst/>
              <a:ahLst/>
              <a:cxnLst/>
              <a:rect r="r" b="b" t="t" l="l"/>
              <a:pathLst>
                <a:path h="140938" w="440355">
                  <a:moveTo>
                    <a:pt x="0" y="0"/>
                  </a:moveTo>
                  <a:lnTo>
                    <a:pt x="440355" y="0"/>
                  </a:lnTo>
                  <a:lnTo>
                    <a:pt x="440355" y="140938"/>
                  </a:lnTo>
                  <a:lnTo>
                    <a:pt x="0" y="1409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A956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40355" cy="179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795034" y="3327927"/>
            <a:ext cx="1061956" cy="535124"/>
            <a:chOff x="0" y="0"/>
            <a:chExt cx="279692" cy="14093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9692" cy="140938"/>
            </a:xfrm>
            <a:custGeom>
              <a:avLst/>
              <a:gdLst/>
              <a:ahLst/>
              <a:cxnLst/>
              <a:rect r="r" b="b" t="t" l="l"/>
              <a:pathLst>
                <a:path h="140938" w="279692">
                  <a:moveTo>
                    <a:pt x="0" y="0"/>
                  </a:moveTo>
                  <a:lnTo>
                    <a:pt x="279692" y="0"/>
                  </a:lnTo>
                  <a:lnTo>
                    <a:pt x="279692" y="140938"/>
                  </a:lnTo>
                  <a:lnTo>
                    <a:pt x="0" y="1409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A956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79692" cy="179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291499" y="3341687"/>
            <a:ext cx="1671972" cy="535124"/>
            <a:chOff x="0" y="0"/>
            <a:chExt cx="440355" cy="14093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40355" cy="140938"/>
            </a:xfrm>
            <a:custGeom>
              <a:avLst/>
              <a:gdLst/>
              <a:ahLst/>
              <a:cxnLst/>
              <a:rect r="r" b="b" t="t" l="l"/>
              <a:pathLst>
                <a:path h="140938" w="440355">
                  <a:moveTo>
                    <a:pt x="0" y="0"/>
                  </a:moveTo>
                  <a:lnTo>
                    <a:pt x="440355" y="0"/>
                  </a:lnTo>
                  <a:lnTo>
                    <a:pt x="440355" y="140938"/>
                  </a:lnTo>
                  <a:lnTo>
                    <a:pt x="0" y="1409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A956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40355" cy="179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>
            <a:off x="656483" y="3595489"/>
            <a:ext cx="813725" cy="0"/>
          </a:xfrm>
          <a:prstGeom prst="line">
            <a:avLst/>
          </a:prstGeom>
          <a:ln cap="flat" w="76200">
            <a:solidFill>
              <a:srgbClr val="023725"/>
            </a:solidFill>
            <a:prstDash val="lgDash"/>
            <a:headEnd type="none" len="sm" w="sm"/>
            <a:tailEnd type="arrow" len="sm" w="med"/>
          </a:ln>
        </p:spPr>
      </p:sp>
      <p:grpSp>
        <p:nvGrpSpPr>
          <p:cNvPr name="Group 17" id="17"/>
          <p:cNvGrpSpPr/>
          <p:nvPr/>
        </p:nvGrpSpPr>
        <p:grpSpPr>
          <a:xfrm rot="0">
            <a:off x="3784858" y="3781016"/>
            <a:ext cx="1233822" cy="535124"/>
            <a:chOff x="0" y="0"/>
            <a:chExt cx="324957" cy="14093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24957" cy="140938"/>
            </a:xfrm>
            <a:custGeom>
              <a:avLst/>
              <a:gdLst/>
              <a:ahLst/>
              <a:cxnLst/>
              <a:rect r="r" b="b" t="t" l="l"/>
              <a:pathLst>
                <a:path h="140938" w="324957">
                  <a:moveTo>
                    <a:pt x="0" y="0"/>
                  </a:moveTo>
                  <a:lnTo>
                    <a:pt x="324957" y="0"/>
                  </a:lnTo>
                  <a:lnTo>
                    <a:pt x="324957" y="140938"/>
                  </a:lnTo>
                  <a:lnTo>
                    <a:pt x="0" y="1409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A956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324957" cy="179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456831" y="3781016"/>
            <a:ext cx="1061956" cy="535124"/>
            <a:chOff x="0" y="0"/>
            <a:chExt cx="279692" cy="14093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79692" cy="140938"/>
            </a:xfrm>
            <a:custGeom>
              <a:avLst/>
              <a:gdLst/>
              <a:ahLst/>
              <a:cxnLst/>
              <a:rect r="r" b="b" t="t" l="l"/>
              <a:pathLst>
                <a:path h="140938" w="279692">
                  <a:moveTo>
                    <a:pt x="0" y="0"/>
                  </a:moveTo>
                  <a:lnTo>
                    <a:pt x="279692" y="0"/>
                  </a:lnTo>
                  <a:lnTo>
                    <a:pt x="279692" y="140938"/>
                  </a:lnTo>
                  <a:lnTo>
                    <a:pt x="0" y="1409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A956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279692" cy="179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6856990" y="3781016"/>
            <a:ext cx="2001615" cy="535124"/>
            <a:chOff x="0" y="0"/>
            <a:chExt cx="527174" cy="14093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27174" cy="140938"/>
            </a:xfrm>
            <a:custGeom>
              <a:avLst/>
              <a:gdLst/>
              <a:ahLst/>
              <a:cxnLst/>
              <a:rect r="r" b="b" t="t" l="l"/>
              <a:pathLst>
                <a:path h="140938" w="527174">
                  <a:moveTo>
                    <a:pt x="0" y="0"/>
                  </a:moveTo>
                  <a:lnTo>
                    <a:pt x="527174" y="0"/>
                  </a:lnTo>
                  <a:lnTo>
                    <a:pt x="527174" y="140938"/>
                  </a:lnTo>
                  <a:lnTo>
                    <a:pt x="0" y="1409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A956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527174" cy="179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6" id="26"/>
          <p:cNvSpPr/>
          <p:nvPr/>
        </p:nvSpPr>
        <p:spPr>
          <a:xfrm>
            <a:off x="656483" y="4048578"/>
            <a:ext cx="813725" cy="0"/>
          </a:xfrm>
          <a:prstGeom prst="line">
            <a:avLst/>
          </a:prstGeom>
          <a:ln cap="flat" w="76200">
            <a:solidFill>
              <a:srgbClr val="023725"/>
            </a:solidFill>
            <a:prstDash val="lgDash"/>
            <a:headEnd type="none" len="sm" w="sm"/>
            <a:tailEnd type="arrow" len="sm" w="med"/>
          </a:ln>
        </p:spPr>
      </p:sp>
      <p:grpSp>
        <p:nvGrpSpPr>
          <p:cNvPr name="Group 27" id="27"/>
          <p:cNvGrpSpPr/>
          <p:nvPr/>
        </p:nvGrpSpPr>
        <p:grpSpPr>
          <a:xfrm rot="0">
            <a:off x="9306371" y="3781016"/>
            <a:ext cx="1839244" cy="535124"/>
            <a:chOff x="0" y="0"/>
            <a:chExt cx="484410" cy="14093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84410" cy="140938"/>
            </a:xfrm>
            <a:custGeom>
              <a:avLst/>
              <a:gdLst/>
              <a:ahLst/>
              <a:cxnLst/>
              <a:rect r="r" b="b" t="t" l="l"/>
              <a:pathLst>
                <a:path h="140938" w="484410">
                  <a:moveTo>
                    <a:pt x="0" y="0"/>
                  </a:moveTo>
                  <a:lnTo>
                    <a:pt x="484410" y="0"/>
                  </a:lnTo>
                  <a:lnTo>
                    <a:pt x="484410" y="140938"/>
                  </a:lnTo>
                  <a:lnTo>
                    <a:pt x="0" y="1409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A956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484410" cy="179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30" id="30"/>
          <p:cNvSpPr/>
          <p:nvPr/>
        </p:nvSpPr>
        <p:spPr>
          <a:xfrm flipV="true">
            <a:off x="1222796" y="7546625"/>
            <a:ext cx="9324659" cy="0"/>
          </a:xfrm>
          <a:prstGeom prst="line">
            <a:avLst/>
          </a:prstGeom>
          <a:ln cap="flat" w="76200">
            <a:solidFill>
              <a:srgbClr val="09B048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806876" y="6490968"/>
            <a:ext cx="7050922" cy="0"/>
          </a:xfrm>
          <a:prstGeom prst="line">
            <a:avLst/>
          </a:prstGeom>
          <a:ln cap="flat" w="76200">
            <a:solidFill>
              <a:srgbClr val="09B048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 flipV="true">
            <a:off x="1222796" y="7508525"/>
            <a:ext cx="9324659" cy="0"/>
          </a:xfrm>
          <a:prstGeom prst="line">
            <a:avLst/>
          </a:prstGeom>
          <a:ln cap="flat" w="76200">
            <a:solidFill>
              <a:srgbClr val="09B048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820636" y="6532456"/>
            <a:ext cx="7050922" cy="0"/>
          </a:xfrm>
          <a:prstGeom prst="line">
            <a:avLst/>
          </a:prstGeom>
          <a:ln cap="flat" w="76200">
            <a:solidFill>
              <a:srgbClr val="09B048"/>
            </a:solidFill>
            <a:prstDash val="lgDash"/>
            <a:headEnd type="none" len="sm" w="sm"/>
            <a:tailEnd type="none" len="sm" w="sm"/>
          </a:ln>
        </p:spPr>
      </p:sp>
      <p:grpSp>
        <p:nvGrpSpPr>
          <p:cNvPr name="Group 34" id="34"/>
          <p:cNvGrpSpPr/>
          <p:nvPr/>
        </p:nvGrpSpPr>
        <p:grpSpPr>
          <a:xfrm rot="0">
            <a:off x="3784858" y="4281735"/>
            <a:ext cx="1652922" cy="535124"/>
            <a:chOff x="0" y="0"/>
            <a:chExt cx="435338" cy="14093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435338" cy="140938"/>
            </a:xfrm>
            <a:custGeom>
              <a:avLst/>
              <a:gdLst/>
              <a:ahLst/>
              <a:cxnLst/>
              <a:rect r="r" b="b" t="t" l="l"/>
              <a:pathLst>
                <a:path h="140938" w="435338">
                  <a:moveTo>
                    <a:pt x="0" y="0"/>
                  </a:moveTo>
                  <a:lnTo>
                    <a:pt x="435338" y="0"/>
                  </a:lnTo>
                  <a:lnTo>
                    <a:pt x="435338" y="140938"/>
                  </a:lnTo>
                  <a:lnTo>
                    <a:pt x="0" y="1409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A956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435338" cy="179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5795034" y="4281735"/>
            <a:ext cx="1254731" cy="535124"/>
            <a:chOff x="0" y="0"/>
            <a:chExt cx="330464" cy="140938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330464" cy="140938"/>
            </a:xfrm>
            <a:custGeom>
              <a:avLst/>
              <a:gdLst/>
              <a:ahLst/>
              <a:cxnLst/>
              <a:rect r="r" b="b" t="t" l="l"/>
              <a:pathLst>
                <a:path h="140938" w="330464">
                  <a:moveTo>
                    <a:pt x="0" y="0"/>
                  </a:moveTo>
                  <a:lnTo>
                    <a:pt x="330464" y="0"/>
                  </a:lnTo>
                  <a:lnTo>
                    <a:pt x="330464" y="140938"/>
                  </a:lnTo>
                  <a:lnTo>
                    <a:pt x="0" y="1409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A956"/>
              </a:soli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330464" cy="179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7291499" y="4281735"/>
            <a:ext cx="1344747" cy="535124"/>
            <a:chOff x="0" y="0"/>
            <a:chExt cx="354172" cy="140938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354172" cy="140938"/>
            </a:xfrm>
            <a:custGeom>
              <a:avLst/>
              <a:gdLst/>
              <a:ahLst/>
              <a:cxnLst/>
              <a:rect r="r" b="b" t="t" l="l"/>
              <a:pathLst>
                <a:path h="140938" w="354172">
                  <a:moveTo>
                    <a:pt x="0" y="0"/>
                  </a:moveTo>
                  <a:lnTo>
                    <a:pt x="354172" y="0"/>
                  </a:lnTo>
                  <a:lnTo>
                    <a:pt x="354172" y="140938"/>
                  </a:lnTo>
                  <a:lnTo>
                    <a:pt x="0" y="1409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A956"/>
              </a:solidFill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354172" cy="179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43" id="43"/>
          <p:cNvSpPr/>
          <p:nvPr/>
        </p:nvSpPr>
        <p:spPr>
          <a:xfrm>
            <a:off x="656483" y="4511197"/>
            <a:ext cx="813725" cy="0"/>
          </a:xfrm>
          <a:prstGeom prst="line">
            <a:avLst/>
          </a:prstGeom>
          <a:ln cap="flat" w="76200">
            <a:solidFill>
              <a:srgbClr val="023725"/>
            </a:solidFill>
            <a:prstDash val="lgDash"/>
            <a:headEnd type="none" len="sm" w="sm"/>
            <a:tailEnd type="arrow" len="sm" w="med"/>
          </a:ln>
        </p:spPr>
      </p:sp>
      <p:grpSp>
        <p:nvGrpSpPr>
          <p:cNvPr name="Group 44" id="44"/>
          <p:cNvGrpSpPr/>
          <p:nvPr/>
        </p:nvGrpSpPr>
        <p:grpSpPr>
          <a:xfrm rot="0">
            <a:off x="8874371" y="4316140"/>
            <a:ext cx="1673084" cy="466314"/>
            <a:chOff x="0" y="0"/>
            <a:chExt cx="440648" cy="122815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440648" cy="122815"/>
            </a:xfrm>
            <a:custGeom>
              <a:avLst/>
              <a:gdLst/>
              <a:ahLst/>
              <a:cxnLst/>
              <a:rect r="r" b="b" t="t" l="l"/>
              <a:pathLst>
                <a:path h="122815" w="440648">
                  <a:moveTo>
                    <a:pt x="0" y="0"/>
                  </a:moveTo>
                  <a:lnTo>
                    <a:pt x="440648" y="0"/>
                  </a:lnTo>
                  <a:lnTo>
                    <a:pt x="440648" y="122815"/>
                  </a:lnTo>
                  <a:lnTo>
                    <a:pt x="0" y="1228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A956"/>
              </a:solidFill>
              <a:prstDash val="solid"/>
              <a:miter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0" y="-38100"/>
              <a:ext cx="440648" cy="160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47" id="47"/>
          <p:cNvSpPr/>
          <p:nvPr/>
        </p:nvSpPr>
        <p:spPr>
          <a:xfrm flipV="true">
            <a:off x="1222796" y="7546625"/>
            <a:ext cx="9324659" cy="0"/>
          </a:xfrm>
          <a:prstGeom prst="line">
            <a:avLst/>
          </a:prstGeom>
          <a:ln cap="flat" w="76200">
            <a:solidFill>
              <a:srgbClr val="09B048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48" id="48"/>
          <p:cNvSpPr/>
          <p:nvPr/>
        </p:nvSpPr>
        <p:spPr>
          <a:xfrm>
            <a:off x="806876" y="6570556"/>
            <a:ext cx="7050922" cy="0"/>
          </a:xfrm>
          <a:prstGeom prst="line">
            <a:avLst/>
          </a:prstGeom>
          <a:ln cap="flat" w="76200">
            <a:solidFill>
              <a:srgbClr val="09B048"/>
            </a:solidFill>
            <a:prstDash val="lgDash"/>
            <a:headEnd type="none" len="sm" w="sm"/>
            <a:tailEnd type="none" len="sm" w="sm"/>
          </a:ln>
        </p:spPr>
      </p:sp>
      <p:grpSp>
        <p:nvGrpSpPr>
          <p:cNvPr name="Group 49" id="49"/>
          <p:cNvGrpSpPr/>
          <p:nvPr/>
        </p:nvGrpSpPr>
        <p:grpSpPr>
          <a:xfrm rot="0">
            <a:off x="12181016" y="3595489"/>
            <a:ext cx="5592634" cy="4831103"/>
            <a:chOff x="0" y="0"/>
            <a:chExt cx="1472957" cy="1272389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1472957" cy="1272389"/>
            </a:xfrm>
            <a:custGeom>
              <a:avLst/>
              <a:gdLst/>
              <a:ahLst/>
              <a:cxnLst/>
              <a:rect r="r" b="b" t="t" l="l"/>
              <a:pathLst>
                <a:path h="1272389" w="1472957">
                  <a:moveTo>
                    <a:pt x="0" y="0"/>
                  </a:moveTo>
                  <a:lnTo>
                    <a:pt x="1472957" y="0"/>
                  </a:lnTo>
                  <a:lnTo>
                    <a:pt x="1472957" y="1272389"/>
                  </a:lnTo>
                  <a:lnTo>
                    <a:pt x="0" y="127238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38100"/>
              <a:ext cx="1472957" cy="13104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2" id="52"/>
          <p:cNvSpPr txBox="true"/>
          <p:nvPr/>
        </p:nvSpPr>
        <p:spPr>
          <a:xfrm rot="0">
            <a:off x="1063345" y="1351889"/>
            <a:ext cx="15590520" cy="843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 strike="noStrike" u="none">
                <a:solidFill>
                  <a:srgbClr val="00533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Nested loops: Example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2178877" y="2796813"/>
            <a:ext cx="1499711" cy="53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88"/>
              </a:lnSpc>
              <a:spcBef>
                <a:spcPct val="0"/>
              </a:spcBef>
            </a:pPr>
            <a:r>
              <a:rPr lang="en-US" sz="3600" strike="noStrike" u="none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Output:</a:t>
            </a:r>
          </a:p>
        </p:txBody>
      </p:sp>
      <p:grpSp>
        <p:nvGrpSpPr>
          <p:cNvPr name="Group 54" id="54"/>
          <p:cNvGrpSpPr/>
          <p:nvPr/>
        </p:nvGrpSpPr>
        <p:grpSpPr>
          <a:xfrm rot="0">
            <a:off x="12181016" y="3991428"/>
            <a:ext cx="5592634" cy="4378014"/>
            <a:chOff x="0" y="0"/>
            <a:chExt cx="1472957" cy="1153057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472957" cy="1153057"/>
            </a:xfrm>
            <a:custGeom>
              <a:avLst/>
              <a:gdLst/>
              <a:ahLst/>
              <a:cxnLst/>
              <a:rect r="r" b="b" t="t" l="l"/>
              <a:pathLst>
                <a:path h="1153057" w="1472957">
                  <a:moveTo>
                    <a:pt x="0" y="0"/>
                  </a:moveTo>
                  <a:lnTo>
                    <a:pt x="1472957" y="0"/>
                  </a:lnTo>
                  <a:lnTo>
                    <a:pt x="1472957" y="1153057"/>
                  </a:lnTo>
                  <a:lnTo>
                    <a:pt x="0" y="115305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38100"/>
              <a:ext cx="1472957" cy="1191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12152441" y="4316140"/>
            <a:ext cx="5592634" cy="3915394"/>
            <a:chOff x="0" y="0"/>
            <a:chExt cx="1472957" cy="1031215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1472957" cy="1031215"/>
            </a:xfrm>
            <a:custGeom>
              <a:avLst/>
              <a:gdLst/>
              <a:ahLst/>
              <a:cxnLst/>
              <a:rect r="r" b="b" t="t" l="l"/>
              <a:pathLst>
                <a:path h="1031215" w="1472957">
                  <a:moveTo>
                    <a:pt x="0" y="0"/>
                  </a:moveTo>
                  <a:lnTo>
                    <a:pt x="1472957" y="0"/>
                  </a:lnTo>
                  <a:lnTo>
                    <a:pt x="1472957" y="1031215"/>
                  </a:lnTo>
                  <a:lnTo>
                    <a:pt x="0" y="103121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-38100"/>
              <a:ext cx="1472957" cy="1069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12219116" y="4650959"/>
            <a:ext cx="5592634" cy="3915394"/>
            <a:chOff x="0" y="0"/>
            <a:chExt cx="1472957" cy="1031215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1472957" cy="1031215"/>
            </a:xfrm>
            <a:custGeom>
              <a:avLst/>
              <a:gdLst/>
              <a:ahLst/>
              <a:cxnLst/>
              <a:rect r="r" b="b" t="t" l="l"/>
              <a:pathLst>
                <a:path h="1031215" w="1472957">
                  <a:moveTo>
                    <a:pt x="0" y="0"/>
                  </a:moveTo>
                  <a:lnTo>
                    <a:pt x="1472957" y="0"/>
                  </a:lnTo>
                  <a:lnTo>
                    <a:pt x="1472957" y="1031215"/>
                  </a:lnTo>
                  <a:lnTo>
                    <a:pt x="0" y="103121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38100"/>
              <a:ext cx="1472957" cy="1069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3" id="63"/>
          <p:cNvGrpSpPr/>
          <p:nvPr/>
        </p:nvGrpSpPr>
        <p:grpSpPr>
          <a:xfrm rot="0">
            <a:off x="12228641" y="4950209"/>
            <a:ext cx="5592634" cy="3915394"/>
            <a:chOff x="0" y="0"/>
            <a:chExt cx="1472957" cy="1031215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1472957" cy="1031215"/>
            </a:xfrm>
            <a:custGeom>
              <a:avLst/>
              <a:gdLst/>
              <a:ahLst/>
              <a:cxnLst/>
              <a:rect r="r" b="b" t="t" l="l"/>
              <a:pathLst>
                <a:path h="1031215" w="1472957">
                  <a:moveTo>
                    <a:pt x="0" y="0"/>
                  </a:moveTo>
                  <a:lnTo>
                    <a:pt x="1472957" y="0"/>
                  </a:lnTo>
                  <a:lnTo>
                    <a:pt x="1472957" y="1031215"/>
                  </a:lnTo>
                  <a:lnTo>
                    <a:pt x="0" y="103121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0" y="-38100"/>
              <a:ext cx="1472957" cy="1069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6" id="66"/>
          <p:cNvGrpSpPr/>
          <p:nvPr/>
        </p:nvGrpSpPr>
        <p:grpSpPr>
          <a:xfrm rot="0">
            <a:off x="12228641" y="5309868"/>
            <a:ext cx="5592634" cy="3302142"/>
            <a:chOff x="0" y="0"/>
            <a:chExt cx="1472957" cy="869700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1472957" cy="869700"/>
            </a:xfrm>
            <a:custGeom>
              <a:avLst/>
              <a:gdLst/>
              <a:ahLst/>
              <a:cxnLst/>
              <a:rect r="r" b="b" t="t" l="l"/>
              <a:pathLst>
                <a:path h="869700" w="1472957">
                  <a:moveTo>
                    <a:pt x="0" y="0"/>
                  </a:moveTo>
                  <a:lnTo>
                    <a:pt x="1472957" y="0"/>
                  </a:lnTo>
                  <a:lnTo>
                    <a:pt x="1472957" y="869700"/>
                  </a:lnTo>
                  <a:lnTo>
                    <a:pt x="0" y="8697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8" id="68"/>
            <p:cNvSpPr txBox="true"/>
            <p:nvPr/>
          </p:nvSpPr>
          <p:spPr>
            <a:xfrm>
              <a:off x="0" y="-38100"/>
              <a:ext cx="1472957" cy="907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9" id="69"/>
          <p:cNvGrpSpPr/>
          <p:nvPr/>
        </p:nvGrpSpPr>
        <p:grpSpPr>
          <a:xfrm rot="0">
            <a:off x="12259627" y="5625433"/>
            <a:ext cx="5592634" cy="3302142"/>
            <a:chOff x="0" y="0"/>
            <a:chExt cx="1472957" cy="869700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1472957" cy="869700"/>
            </a:xfrm>
            <a:custGeom>
              <a:avLst/>
              <a:gdLst/>
              <a:ahLst/>
              <a:cxnLst/>
              <a:rect r="r" b="b" t="t" l="l"/>
              <a:pathLst>
                <a:path h="869700" w="1472957">
                  <a:moveTo>
                    <a:pt x="0" y="0"/>
                  </a:moveTo>
                  <a:lnTo>
                    <a:pt x="1472957" y="0"/>
                  </a:lnTo>
                  <a:lnTo>
                    <a:pt x="1472957" y="869700"/>
                  </a:lnTo>
                  <a:lnTo>
                    <a:pt x="0" y="8697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1" id="71"/>
            <p:cNvSpPr txBox="true"/>
            <p:nvPr/>
          </p:nvSpPr>
          <p:spPr>
            <a:xfrm>
              <a:off x="0" y="-38100"/>
              <a:ext cx="1472957" cy="907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2" id="72"/>
          <p:cNvGrpSpPr/>
          <p:nvPr/>
        </p:nvGrpSpPr>
        <p:grpSpPr>
          <a:xfrm rot="0">
            <a:off x="12236976" y="5918301"/>
            <a:ext cx="5592634" cy="2963829"/>
            <a:chOff x="0" y="0"/>
            <a:chExt cx="1472957" cy="780597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1472957" cy="780597"/>
            </a:xfrm>
            <a:custGeom>
              <a:avLst/>
              <a:gdLst/>
              <a:ahLst/>
              <a:cxnLst/>
              <a:rect r="r" b="b" t="t" l="l"/>
              <a:pathLst>
                <a:path h="780597" w="1472957">
                  <a:moveTo>
                    <a:pt x="0" y="0"/>
                  </a:moveTo>
                  <a:lnTo>
                    <a:pt x="1472957" y="0"/>
                  </a:lnTo>
                  <a:lnTo>
                    <a:pt x="1472957" y="780597"/>
                  </a:lnTo>
                  <a:lnTo>
                    <a:pt x="0" y="78059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4" id="74"/>
            <p:cNvSpPr txBox="true"/>
            <p:nvPr/>
          </p:nvSpPr>
          <p:spPr>
            <a:xfrm>
              <a:off x="0" y="-38100"/>
              <a:ext cx="1472957" cy="8186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5" id="75"/>
          <p:cNvGrpSpPr/>
          <p:nvPr/>
        </p:nvGrpSpPr>
        <p:grpSpPr>
          <a:xfrm rot="0">
            <a:off x="12219116" y="6222958"/>
            <a:ext cx="5592634" cy="2571133"/>
            <a:chOff x="0" y="0"/>
            <a:chExt cx="1472957" cy="677171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1472957" cy="677171"/>
            </a:xfrm>
            <a:custGeom>
              <a:avLst/>
              <a:gdLst/>
              <a:ahLst/>
              <a:cxnLst/>
              <a:rect r="r" b="b" t="t" l="l"/>
              <a:pathLst>
                <a:path h="677171" w="1472957">
                  <a:moveTo>
                    <a:pt x="0" y="0"/>
                  </a:moveTo>
                  <a:lnTo>
                    <a:pt x="1472957" y="0"/>
                  </a:lnTo>
                  <a:lnTo>
                    <a:pt x="1472957" y="677171"/>
                  </a:lnTo>
                  <a:lnTo>
                    <a:pt x="0" y="6771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7" id="77"/>
            <p:cNvSpPr txBox="true"/>
            <p:nvPr/>
          </p:nvSpPr>
          <p:spPr>
            <a:xfrm>
              <a:off x="0" y="-38100"/>
              <a:ext cx="1472957" cy="715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8" id="78"/>
          <p:cNvGrpSpPr/>
          <p:nvPr/>
        </p:nvGrpSpPr>
        <p:grpSpPr>
          <a:xfrm rot="0">
            <a:off x="12181016" y="6570556"/>
            <a:ext cx="5592634" cy="2295048"/>
            <a:chOff x="0" y="0"/>
            <a:chExt cx="1472957" cy="604457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0" y="0"/>
              <a:ext cx="1472957" cy="604457"/>
            </a:xfrm>
            <a:custGeom>
              <a:avLst/>
              <a:gdLst/>
              <a:ahLst/>
              <a:cxnLst/>
              <a:rect r="r" b="b" t="t" l="l"/>
              <a:pathLst>
                <a:path h="604457" w="1472957">
                  <a:moveTo>
                    <a:pt x="0" y="0"/>
                  </a:moveTo>
                  <a:lnTo>
                    <a:pt x="1472957" y="0"/>
                  </a:lnTo>
                  <a:lnTo>
                    <a:pt x="1472957" y="604457"/>
                  </a:lnTo>
                  <a:lnTo>
                    <a:pt x="0" y="60445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0" id="80"/>
            <p:cNvSpPr txBox="true"/>
            <p:nvPr/>
          </p:nvSpPr>
          <p:spPr>
            <a:xfrm>
              <a:off x="0" y="-38100"/>
              <a:ext cx="1472957" cy="6425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1" id="81"/>
          <p:cNvGrpSpPr/>
          <p:nvPr/>
        </p:nvGrpSpPr>
        <p:grpSpPr>
          <a:xfrm rot="0">
            <a:off x="12181016" y="6915282"/>
            <a:ext cx="5592634" cy="1696727"/>
            <a:chOff x="0" y="0"/>
            <a:chExt cx="1472957" cy="446875"/>
          </a:xfrm>
        </p:grpSpPr>
        <p:sp>
          <p:nvSpPr>
            <p:cNvPr name="Freeform 82" id="82"/>
            <p:cNvSpPr/>
            <p:nvPr/>
          </p:nvSpPr>
          <p:spPr>
            <a:xfrm flipH="false" flipV="false" rot="0">
              <a:off x="0" y="0"/>
              <a:ext cx="1472957" cy="446875"/>
            </a:xfrm>
            <a:custGeom>
              <a:avLst/>
              <a:gdLst/>
              <a:ahLst/>
              <a:cxnLst/>
              <a:rect r="r" b="b" t="t" l="l"/>
              <a:pathLst>
                <a:path h="446875" w="1472957">
                  <a:moveTo>
                    <a:pt x="0" y="0"/>
                  </a:moveTo>
                  <a:lnTo>
                    <a:pt x="1472957" y="0"/>
                  </a:lnTo>
                  <a:lnTo>
                    <a:pt x="1472957" y="446875"/>
                  </a:lnTo>
                  <a:lnTo>
                    <a:pt x="0" y="44687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3" id="83"/>
            <p:cNvSpPr txBox="true"/>
            <p:nvPr/>
          </p:nvSpPr>
          <p:spPr>
            <a:xfrm>
              <a:off x="0" y="-38100"/>
              <a:ext cx="1472957" cy="48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4" id="84"/>
          <p:cNvGrpSpPr/>
          <p:nvPr/>
        </p:nvGrpSpPr>
        <p:grpSpPr>
          <a:xfrm rot="0">
            <a:off x="12236976" y="7240785"/>
            <a:ext cx="5592634" cy="1335506"/>
            <a:chOff x="0" y="0"/>
            <a:chExt cx="1472957" cy="351738"/>
          </a:xfrm>
        </p:grpSpPr>
        <p:sp>
          <p:nvSpPr>
            <p:cNvPr name="Freeform 85" id="85"/>
            <p:cNvSpPr/>
            <p:nvPr/>
          </p:nvSpPr>
          <p:spPr>
            <a:xfrm flipH="false" flipV="false" rot="0">
              <a:off x="0" y="0"/>
              <a:ext cx="1472957" cy="351738"/>
            </a:xfrm>
            <a:custGeom>
              <a:avLst/>
              <a:gdLst/>
              <a:ahLst/>
              <a:cxnLst/>
              <a:rect r="r" b="b" t="t" l="l"/>
              <a:pathLst>
                <a:path h="351738" w="1472957">
                  <a:moveTo>
                    <a:pt x="0" y="0"/>
                  </a:moveTo>
                  <a:lnTo>
                    <a:pt x="1472957" y="0"/>
                  </a:lnTo>
                  <a:lnTo>
                    <a:pt x="1472957" y="351738"/>
                  </a:lnTo>
                  <a:lnTo>
                    <a:pt x="0" y="35173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6" id="86"/>
            <p:cNvSpPr txBox="true"/>
            <p:nvPr/>
          </p:nvSpPr>
          <p:spPr>
            <a:xfrm>
              <a:off x="0" y="-38100"/>
              <a:ext cx="1472957" cy="3898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7" id="87"/>
          <p:cNvGrpSpPr/>
          <p:nvPr/>
        </p:nvGrpSpPr>
        <p:grpSpPr>
          <a:xfrm rot="0">
            <a:off x="12219116" y="7546625"/>
            <a:ext cx="5592634" cy="1335506"/>
            <a:chOff x="0" y="0"/>
            <a:chExt cx="1472957" cy="351738"/>
          </a:xfrm>
        </p:grpSpPr>
        <p:sp>
          <p:nvSpPr>
            <p:cNvPr name="Freeform 88" id="88"/>
            <p:cNvSpPr/>
            <p:nvPr/>
          </p:nvSpPr>
          <p:spPr>
            <a:xfrm flipH="false" flipV="false" rot="0">
              <a:off x="0" y="0"/>
              <a:ext cx="1472957" cy="351738"/>
            </a:xfrm>
            <a:custGeom>
              <a:avLst/>
              <a:gdLst/>
              <a:ahLst/>
              <a:cxnLst/>
              <a:rect r="r" b="b" t="t" l="l"/>
              <a:pathLst>
                <a:path h="351738" w="1472957">
                  <a:moveTo>
                    <a:pt x="0" y="0"/>
                  </a:moveTo>
                  <a:lnTo>
                    <a:pt x="1472957" y="0"/>
                  </a:lnTo>
                  <a:lnTo>
                    <a:pt x="1472957" y="351738"/>
                  </a:lnTo>
                  <a:lnTo>
                    <a:pt x="0" y="35173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9" id="89"/>
            <p:cNvSpPr txBox="true"/>
            <p:nvPr/>
          </p:nvSpPr>
          <p:spPr>
            <a:xfrm>
              <a:off x="0" y="-38100"/>
              <a:ext cx="1472957" cy="3898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0" id="90"/>
          <p:cNvGrpSpPr/>
          <p:nvPr/>
        </p:nvGrpSpPr>
        <p:grpSpPr>
          <a:xfrm rot="0">
            <a:off x="12259627" y="7898600"/>
            <a:ext cx="5592634" cy="713409"/>
            <a:chOff x="0" y="0"/>
            <a:chExt cx="1472957" cy="187894"/>
          </a:xfrm>
        </p:grpSpPr>
        <p:sp>
          <p:nvSpPr>
            <p:cNvPr name="Freeform 91" id="91"/>
            <p:cNvSpPr/>
            <p:nvPr/>
          </p:nvSpPr>
          <p:spPr>
            <a:xfrm flipH="false" flipV="false" rot="0">
              <a:off x="0" y="0"/>
              <a:ext cx="1472957" cy="187894"/>
            </a:xfrm>
            <a:custGeom>
              <a:avLst/>
              <a:gdLst/>
              <a:ahLst/>
              <a:cxnLst/>
              <a:rect r="r" b="b" t="t" l="l"/>
              <a:pathLst>
                <a:path h="187894" w="1472957">
                  <a:moveTo>
                    <a:pt x="0" y="0"/>
                  </a:moveTo>
                  <a:lnTo>
                    <a:pt x="1472957" y="0"/>
                  </a:lnTo>
                  <a:lnTo>
                    <a:pt x="1472957" y="187894"/>
                  </a:lnTo>
                  <a:lnTo>
                    <a:pt x="0" y="18789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2" id="92"/>
            <p:cNvSpPr txBox="true"/>
            <p:nvPr/>
          </p:nvSpPr>
          <p:spPr>
            <a:xfrm>
              <a:off x="0" y="-38100"/>
              <a:ext cx="1472957" cy="225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3" id="93"/>
          <p:cNvSpPr/>
          <p:nvPr/>
        </p:nvSpPr>
        <p:spPr>
          <a:xfrm flipV="true">
            <a:off x="1222796" y="7541937"/>
            <a:ext cx="9324659" cy="0"/>
          </a:xfrm>
          <a:prstGeom prst="line">
            <a:avLst/>
          </a:prstGeom>
          <a:ln cap="flat" w="76200">
            <a:solidFill>
              <a:srgbClr val="09B048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94" id="94"/>
          <p:cNvSpPr/>
          <p:nvPr/>
        </p:nvSpPr>
        <p:spPr>
          <a:xfrm flipV="true">
            <a:off x="1132705" y="7470425"/>
            <a:ext cx="9324659" cy="0"/>
          </a:xfrm>
          <a:prstGeom prst="line">
            <a:avLst/>
          </a:prstGeom>
          <a:ln cap="flat" w="76200">
            <a:solidFill>
              <a:srgbClr val="09B048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95" id="95"/>
          <p:cNvSpPr/>
          <p:nvPr/>
        </p:nvSpPr>
        <p:spPr>
          <a:xfrm flipV="true">
            <a:off x="1222796" y="7546625"/>
            <a:ext cx="9324659" cy="0"/>
          </a:xfrm>
          <a:prstGeom prst="line">
            <a:avLst/>
          </a:prstGeom>
          <a:ln cap="flat" w="76200">
            <a:solidFill>
              <a:srgbClr val="09B048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96" id="96"/>
          <p:cNvSpPr/>
          <p:nvPr/>
        </p:nvSpPr>
        <p:spPr>
          <a:xfrm flipV="true">
            <a:off x="1222796" y="7541937"/>
            <a:ext cx="9324659" cy="0"/>
          </a:xfrm>
          <a:prstGeom prst="line">
            <a:avLst/>
          </a:prstGeom>
          <a:ln cap="flat" w="76200">
            <a:solidFill>
              <a:srgbClr val="09B048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97" id="97"/>
          <p:cNvSpPr/>
          <p:nvPr/>
        </p:nvSpPr>
        <p:spPr>
          <a:xfrm flipV="true">
            <a:off x="1222796" y="7503837"/>
            <a:ext cx="9324659" cy="0"/>
          </a:xfrm>
          <a:prstGeom prst="line">
            <a:avLst/>
          </a:prstGeom>
          <a:ln cap="flat" w="76200">
            <a:solidFill>
              <a:srgbClr val="09B048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98" id="98"/>
          <p:cNvSpPr/>
          <p:nvPr/>
        </p:nvSpPr>
        <p:spPr>
          <a:xfrm flipV="true">
            <a:off x="1222796" y="7541937"/>
            <a:ext cx="9324659" cy="0"/>
          </a:xfrm>
          <a:prstGeom prst="line">
            <a:avLst/>
          </a:prstGeom>
          <a:ln cap="flat" w="76200">
            <a:solidFill>
              <a:srgbClr val="09B048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99" id="99"/>
          <p:cNvSpPr/>
          <p:nvPr/>
        </p:nvSpPr>
        <p:spPr>
          <a:xfrm flipV="true">
            <a:off x="1222796" y="7508525"/>
            <a:ext cx="9324659" cy="0"/>
          </a:xfrm>
          <a:prstGeom prst="line">
            <a:avLst/>
          </a:prstGeom>
          <a:ln cap="flat" w="76200">
            <a:solidFill>
              <a:srgbClr val="09B048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100" id="100"/>
          <p:cNvSpPr/>
          <p:nvPr/>
        </p:nvSpPr>
        <p:spPr>
          <a:xfrm flipV="true">
            <a:off x="1222796" y="7503837"/>
            <a:ext cx="9324659" cy="0"/>
          </a:xfrm>
          <a:prstGeom prst="line">
            <a:avLst/>
          </a:prstGeom>
          <a:ln cap="flat" w="76200">
            <a:solidFill>
              <a:srgbClr val="09B048"/>
            </a:solidFill>
            <a:prstDash val="lgDash"/>
            <a:headEnd type="none" len="sm" w="sm"/>
            <a:tailEnd type="none" len="sm" w="sm"/>
          </a:ln>
        </p:spPr>
      </p:sp>
    </p:spTree>
  </p:cSld>
  <p:clrMapOvr>
    <a:masterClrMapping/>
  </p:clrMapOvr>
  <p:transition spd="slow">
    <p:fade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3345" y="6038767"/>
            <a:ext cx="13781865" cy="1513843"/>
          </a:xfrm>
          <a:custGeom>
            <a:avLst/>
            <a:gdLst/>
            <a:ahLst/>
            <a:cxnLst/>
            <a:rect r="r" b="b" t="t" l="l"/>
            <a:pathLst>
              <a:path h="1513843" w="13781865">
                <a:moveTo>
                  <a:pt x="0" y="0"/>
                </a:moveTo>
                <a:lnTo>
                  <a:pt x="13781866" y="0"/>
                </a:lnTo>
                <a:lnTo>
                  <a:pt x="13781866" y="1513843"/>
                </a:lnTo>
                <a:lnTo>
                  <a:pt x="0" y="15138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63345" y="1351889"/>
            <a:ext cx="15590520" cy="843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>
                <a:solidFill>
                  <a:srgbClr val="00533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Prac</a:t>
            </a:r>
            <a:r>
              <a:rPr lang="en-US" b="true" sz="6000" strike="noStrike" u="none">
                <a:solidFill>
                  <a:srgbClr val="00533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t</a:t>
            </a:r>
            <a:r>
              <a:rPr lang="en-US" b="true" sz="6000" strike="noStrike" u="none">
                <a:solidFill>
                  <a:srgbClr val="00533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ic</a:t>
            </a:r>
            <a:r>
              <a:rPr lang="en-US" b="true" sz="6000" strike="noStrike" u="none">
                <a:solidFill>
                  <a:srgbClr val="00533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e </a:t>
            </a:r>
            <a:r>
              <a:rPr lang="en-US" b="true" sz="6000" strike="noStrike" u="none">
                <a:solidFill>
                  <a:srgbClr val="00533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Que</a:t>
            </a:r>
            <a:r>
              <a:rPr lang="en-US" b="true" sz="6000" strike="noStrike" u="none">
                <a:solidFill>
                  <a:srgbClr val="00533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s</a:t>
            </a:r>
            <a:r>
              <a:rPr lang="en-US" b="true" sz="6000" strike="noStrike" u="none">
                <a:solidFill>
                  <a:srgbClr val="00533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t</a:t>
            </a:r>
            <a:r>
              <a:rPr lang="en-US" b="true" sz="6000" strike="noStrike" u="none">
                <a:solidFill>
                  <a:srgbClr val="00533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837498"/>
            <a:ext cx="15928356" cy="1016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  <a:spcBef>
                <a:spcPct val="0"/>
              </a:spcBef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Create a loop that calculates the factorial of the number 5. A factorial is the product of all positive integers up to that number (e.g., 5! = 5 * 4 * 3 * 2 * 1).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854512"/>
            <a:ext cx="5442073" cy="555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3"/>
              </a:lnSpc>
            </a:pPr>
            <a:r>
              <a:rPr lang="en-US" b="true" sz="3957" u="sng">
                <a:solidFill>
                  <a:srgbClr val="005336"/>
                </a:solidFill>
                <a:latin typeface="Georgia Bold"/>
                <a:ea typeface="Georgia Bold"/>
                <a:cs typeface="Georgia Bold"/>
                <a:sym typeface="Georgia Bold"/>
              </a:rPr>
              <a:t>Expected output</a:t>
            </a:r>
          </a:p>
        </p:txBody>
      </p:sp>
    </p:spTree>
  </p:cSld>
  <p:clrMapOvr>
    <a:masterClrMapping/>
  </p:clrMapOvr>
  <p:transition spd="med">
    <p:fade/>
  </p:transition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52328" y="5789989"/>
            <a:ext cx="8594128" cy="1720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4"/>
              </a:lnSpc>
            </a:pPr>
            <a:r>
              <a:rPr lang="en-US" sz="4800">
                <a:solidFill>
                  <a:srgbClr val="92D050"/>
                </a:solidFill>
                <a:latin typeface="Helvetica"/>
                <a:ea typeface="Helvetica"/>
                <a:cs typeface="Helvetica"/>
                <a:sym typeface="Helvetica"/>
              </a:rPr>
              <a:t>Thank you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049488" y="5313606"/>
            <a:ext cx="3810895" cy="2597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A956"/>
                </a:solidFill>
                <a:latin typeface="Calibri (MS)"/>
                <a:ea typeface="Calibri (MS)"/>
                <a:cs typeface="Calibri (MS)"/>
                <a:sym typeface="Calibri (MS)"/>
              </a:rPr>
              <a:t>ICT Learning Centre,</a:t>
            </a: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A956"/>
                </a:solidFill>
                <a:latin typeface="Calibri (MS)"/>
                <a:ea typeface="Calibri (MS)"/>
                <a:cs typeface="Calibri (MS)"/>
                <a:sym typeface="Calibri (MS)"/>
              </a:rPr>
              <a:t>CS1-046,</a:t>
            </a: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A956"/>
                </a:solidFill>
                <a:latin typeface="Calibri (MS)"/>
                <a:ea typeface="Calibri (MS)"/>
                <a:cs typeface="Calibri (MS)"/>
                <a:sym typeface="Calibri (MS)"/>
              </a:rPr>
              <a:t>CSIS Building,</a:t>
            </a: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A956"/>
                </a:solidFill>
                <a:latin typeface="Calibri (MS)"/>
                <a:ea typeface="Calibri (MS)"/>
                <a:cs typeface="Calibri (MS)"/>
                <a:sym typeface="Calibri (MS)"/>
              </a:rPr>
              <a:t>University of Limerick,</a:t>
            </a:r>
          </a:p>
          <a:p>
            <a:pPr algn="l">
              <a:lnSpc>
                <a:spcPts val="3240"/>
              </a:lnSpc>
            </a:pP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A956"/>
                </a:solidFill>
                <a:latin typeface="Calibri (MS)"/>
                <a:ea typeface="Calibri (MS)"/>
                <a:cs typeface="Calibri (MS)"/>
                <a:sym typeface="Calibri (MS)"/>
              </a:rPr>
              <a:t>http://ictlc.ul.ie/contactus</a:t>
            </a:r>
          </a:p>
        </p:txBody>
      </p:sp>
    </p:spTree>
  </p:cSld>
  <p:clrMapOvr>
    <a:masterClrMapping/>
  </p:clrMapOvr>
  <p:transition spd="med">
    <p:cover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 strike="noStrike" u="none">
                <a:solidFill>
                  <a:srgbClr val="00533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Why use loops?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3345" y="2497776"/>
            <a:ext cx="15590520" cy="53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053" indent="-325526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Reduces duplicate code and logic.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536818" y="3496826"/>
            <a:ext cx="7214364" cy="6285838"/>
            <a:chOff x="0" y="0"/>
            <a:chExt cx="9619152" cy="8381118"/>
          </a:xfrm>
        </p:grpSpPr>
        <p:sp>
          <p:nvSpPr>
            <p:cNvPr name="Freeform 6" id="6" descr="A green machine with buttons and text  AI-generated content may be incorrect."/>
            <p:cNvSpPr/>
            <p:nvPr/>
          </p:nvSpPr>
          <p:spPr>
            <a:xfrm flipH="false" flipV="false" rot="0">
              <a:off x="0" y="0"/>
              <a:ext cx="9619107" cy="8381111"/>
            </a:xfrm>
            <a:custGeom>
              <a:avLst/>
              <a:gdLst/>
              <a:ahLst/>
              <a:cxnLst/>
              <a:rect r="r" b="b" t="t" l="l"/>
              <a:pathLst>
                <a:path h="8381111" w="9619107">
                  <a:moveTo>
                    <a:pt x="0" y="0"/>
                  </a:moveTo>
                  <a:lnTo>
                    <a:pt x="9619107" y="0"/>
                  </a:lnTo>
                  <a:lnTo>
                    <a:pt x="9619107" y="8381111"/>
                  </a:lnTo>
                  <a:lnTo>
                    <a:pt x="0" y="83811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176" r="-1" b="-9596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63346" y="3038415"/>
            <a:ext cx="4157365" cy="53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053" indent="-325526" lvl="1">
              <a:lnSpc>
                <a:spcPts val="3888"/>
              </a:lnSpc>
              <a:spcBef>
                <a:spcPct val="0"/>
              </a:spcBef>
              <a:buFont typeface="Arial"/>
              <a:buChar char="•"/>
            </a:pPr>
            <a:r>
              <a:rPr lang="en-US" sz="3600" strike="noStrike" u="none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Helps readability.</a:t>
            </a: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 strike="noStrike" u="none">
                <a:solidFill>
                  <a:srgbClr val="00533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How to implement loops in Python?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239036" y="2789252"/>
            <a:ext cx="2916487" cy="1858923"/>
            <a:chOff x="0" y="0"/>
            <a:chExt cx="3888650" cy="247856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00" y="12700"/>
              <a:ext cx="3863213" cy="2453259"/>
            </a:xfrm>
            <a:custGeom>
              <a:avLst/>
              <a:gdLst/>
              <a:ahLst/>
              <a:cxnLst/>
              <a:rect r="r" b="b" t="t" l="l"/>
              <a:pathLst>
                <a:path h="2453259" w="3863213">
                  <a:moveTo>
                    <a:pt x="0" y="245364"/>
                  </a:moveTo>
                  <a:cubicBezTo>
                    <a:pt x="0" y="109855"/>
                    <a:pt x="110236" y="0"/>
                    <a:pt x="246253" y="0"/>
                  </a:cubicBezTo>
                  <a:lnTo>
                    <a:pt x="3616960" y="0"/>
                  </a:lnTo>
                  <a:cubicBezTo>
                    <a:pt x="3752977" y="0"/>
                    <a:pt x="3863213" y="109855"/>
                    <a:pt x="3863213" y="245364"/>
                  </a:cubicBezTo>
                  <a:lnTo>
                    <a:pt x="3863213" y="2207895"/>
                  </a:lnTo>
                  <a:cubicBezTo>
                    <a:pt x="3863213" y="2343404"/>
                    <a:pt x="3752977" y="2453259"/>
                    <a:pt x="3616960" y="2453259"/>
                  </a:cubicBezTo>
                  <a:lnTo>
                    <a:pt x="246253" y="2453259"/>
                  </a:lnTo>
                  <a:cubicBezTo>
                    <a:pt x="110236" y="2453132"/>
                    <a:pt x="0" y="2343277"/>
                    <a:pt x="0" y="220789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88613" cy="2478659"/>
            </a:xfrm>
            <a:custGeom>
              <a:avLst/>
              <a:gdLst/>
              <a:ahLst/>
              <a:cxnLst/>
              <a:rect r="r" b="b" t="t" l="l"/>
              <a:pathLst>
                <a:path h="2478659" w="3888613">
                  <a:moveTo>
                    <a:pt x="0" y="258064"/>
                  </a:moveTo>
                  <a:cubicBezTo>
                    <a:pt x="0" y="115443"/>
                    <a:pt x="115951" y="0"/>
                    <a:pt x="258953" y="0"/>
                  </a:cubicBezTo>
                  <a:lnTo>
                    <a:pt x="3629660" y="0"/>
                  </a:lnTo>
                  <a:lnTo>
                    <a:pt x="3629660" y="12700"/>
                  </a:lnTo>
                  <a:lnTo>
                    <a:pt x="3629660" y="0"/>
                  </a:lnTo>
                  <a:cubicBezTo>
                    <a:pt x="3772662" y="0"/>
                    <a:pt x="3888613" y="115443"/>
                    <a:pt x="3888613" y="258064"/>
                  </a:cubicBezTo>
                  <a:lnTo>
                    <a:pt x="3875913" y="258064"/>
                  </a:lnTo>
                  <a:lnTo>
                    <a:pt x="3888613" y="258064"/>
                  </a:lnTo>
                  <a:lnTo>
                    <a:pt x="3888613" y="2220595"/>
                  </a:lnTo>
                  <a:lnTo>
                    <a:pt x="3875913" y="2220595"/>
                  </a:lnTo>
                  <a:lnTo>
                    <a:pt x="3888613" y="2220595"/>
                  </a:lnTo>
                  <a:cubicBezTo>
                    <a:pt x="3888613" y="2363089"/>
                    <a:pt x="3772662" y="2478659"/>
                    <a:pt x="3629660" y="2478659"/>
                  </a:cubicBezTo>
                  <a:lnTo>
                    <a:pt x="3629660" y="2465959"/>
                  </a:lnTo>
                  <a:lnTo>
                    <a:pt x="3629660" y="2478659"/>
                  </a:lnTo>
                  <a:lnTo>
                    <a:pt x="258953" y="2478659"/>
                  </a:lnTo>
                  <a:lnTo>
                    <a:pt x="258953" y="2465959"/>
                  </a:lnTo>
                  <a:lnTo>
                    <a:pt x="258953" y="2478659"/>
                  </a:lnTo>
                  <a:cubicBezTo>
                    <a:pt x="115951" y="2478532"/>
                    <a:pt x="0" y="2363089"/>
                    <a:pt x="0" y="2220595"/>
                  </a:cubicBezTo>
                  <a:lnTo>
                    <a:pt x="0" y="258064"/>
                  </a:lnTo>
                  <a:lnTo>
                    <a:pt x="12700" y="258064"/>
                  </a:lnTo>
                  <a:lnTo>
                    <a:pt x="0" y="258064"/>
                  </a:lnTo>
                  <a:moveTo>
                    <a:pt x="25400" y="258064"/>
                  </a:moveTo>
                  <a:lnTo>
                    <a:pt x="25400" y="2220595"/>
                  </a:lnTo>
                  <a:lnTo>
                    <a:pt x="12700" y="2220595"/>
                  </a:lnTo>
                  <a:lnTo>
                    <a:pt x="25400" y="2220595"/>
                  </a:lnTo>
                  <a:cubicBezTo>
                    <a:pt x="25400" y="2348992"/>
                    <a:pt x="129921" y="2453259"/>
                    <a:pt x="258953" y="2453259"/>
                  </a:cubicBezTo>
                  <a:lnTo>
                    <a:pt x="3629660" y="2453259"/>
                  </a:lnTo>
                  <a:cubicBezTo>
                    <a:pt x="3758692" y="2453259"/>
                    <a:pt x="3863213" y="2349119"/>
                    <a:pt x="3863213" y="2220595"/>
                  </a:cubicBezTo>
                  <a:lnTo>
                    <a:pt x="3863213" y="258064"/>
                  </a:lnTo>
                  <a:cubicBezTo>
                    <a:pt x="3863213" y="129540"/>
                    <a:pt x="3758692" y="25400"/>
                    <a:pt x="3629660" y="25400"/>
                  </a:cubicBezTo>
                  <a:lnTo>
                    <a:pt x="258953" y="25400"/>
                  </a:lnTo>
                  <a:lnTo>
                    <a:pt x="258953" y="12700"/>
                  </a:lnTo>
                  <a:lnTo>
                    <a:pt x="258953" y="25400"/>
                  </a:lnTo>
                  <a:cubicBezTo>
                    <a:pt x="129921" y="25400"/>
                    <a:pt x="25400" y="129540"/>
                    <a:pt x="25400" y="258064"/>
                  </a:cubicBezTo>
                  <a:close/>
                </a:path>
              </a:pathLst>
            </a:custGeom>
            <a:solidFill>
              <a:srgbClr val="659C3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7560974" y="3095092"/>
            <a:ext cx="2916488" cy="1858923"/>
            <a:chOff x="0" y="0"/>
            <a:chExt cx="3888650" cy="24785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00" y="12700"/>
              <a:ext cx="3863213" cy="2453259"/>
            </a:xfrm>
            <a:custGeom>
              <a:avLst/>
              <a:gdLst/>
              <a:ahLst/>
              <a:cxnLst/>
              <a:rect r="r" b="b" t="t" l="l"/>
              <a:pathLst>
                <a:path h="2453259" w="3863213">
                  <a:moveTo>
                    <a:pt x="0" y="245364"/>
                  </a:moveTo>
                  <a:cubicBezTo>
                    <a:pt x="0" y="109855"/>
                    <a:pt x="110236" y="0"/>
                    <a:pt x="246253" y="0"/>
                  </a:cubicBezTo>
                  <a:lnTo>
                    <a:pt x="3616960" y="0"/>
                  </a:lnTo>
                  <a:cubicBezTo>
                    <a:pt x="3752977" y="0"/>
                    <a:pt x="3863213" y="109855"/>
                    <a:pt x="3863213" y="245364"/>
                  </a:cubicBezTo>
                  <a:lnTo>
                    <a:pt x="3863213" y="2207895"/>
                  </a:lnTo>
                  <a:cubicBezTo>
                    <a:pt x="3863213" y="2343404"/>
                    <a:pt x="3752977" y="2453259"/>
                    <a:pt x="3616960" y="2453259"/>
                  </a:cubicBezTo>
                  <a:lnTo>
                    <a:pt x="246253" y="2453259"/>
                  </a:lnTo>
                  <a:cubicBezTo>
                    <a:pt x="110236" y="2453132"/>
                    <a:pt x="0" y="2343277"/>
                    <a:pt x="0" y="2207895"/>
                  </a:cubicBezTo>
                  <a:close/>
                </a:path>
              </a:pathLst>
            </a:custGeom>
            <a:solidFill>
              <a:srgbClr val="D5E3CF">
                <a:alpha val="80784"/>
              </a:srgbClr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88613" cy="2478659"/>
            </a:xfrm>
            <a:custGeom>
              <a:avLst/>
              <a:gdLst/>
              <a:ahLst/>
              <a:cxnLst/>
              <a:rect r="r" b="b" t="t" l="l"/>
              <a:pathLst>
                <a:path h="2478659" w="3888613">
                  <a:moveTo>
                    <a:pt x="0" y="258064"/>
                  </a:moveTo>
                  <a:cubicBezTo>
                    <a:pt x="0" y="115443"/>
                    <a:pt x="115951" y="0"/>
                    <a:pt x="258953" y="0"/>
                  </a:cubicBezTo>
                  <a:lnTo>
                    <a:pt x="3629660" y="0"/>
                  </a:lnTo>
                  <a:lnTo>
                    <a:pt x="3629660" y="12700"/>
                  </a:lnTo>
                  <a:lnTo>
                    <a:pt x="3629660" y="0"/>
                  </a:lnTo>
                  <a:cubicBezTo>
                    <a:pt x="3772662" y="0"/>
                    <a:pt x="3888613" y="115443"/>
                    <a:pt x="3888613" y="258064"/>
                  </a:cubicBezTo>
                  <a:lnTo>
                    <a:pt x="3875913" y="258064"/>
                  </a:lnTo>
                  <a:lnTo>
                    <a:pt x="3888613" y="258064"/>
                  </a:lnTo>
                  <a:lnTo>
                    <a:pt x="3888613" y="2220595"/>
                  </a:lnTo>
                  <a:lnTo>
                    <a:pt x="3875913" y="2220595"/>
                  </a:lnTo>
                  <a:lnTo>
                    <a:pt x="3888613" y="2220595"/>
                  </a:lnTo>
                  <a:cubicBezTo>
                    <a:pt x="3888613" y="2363089"/>
                    <a:pt x="3772662" y="2478659"/>
                    <a:pt x="3629660" y="2478659"/>
                  </a:cubicBezTo>
                  <a:lnTo>
                    <a:pt x="3629660" y="2465959"/>
                  </a:lnTo>
                  <a:lnTo>
                    <a:pt x="3629660" y="2478659"/>
                  </a:lnTo>
                  <a:lnTo>
                    <a:pt x="258953" y="2478659"/>
                  </a:lnTo>
                  <a:lnTo>
                    <a:pt x="258953" y="2465959"/>
                  </a:lnTo>
                  <a:lnTo>
                    <a:pt x="258953" y="2478659"/>
                  </a:lnTo>
                  <a:cubicBezTo>
                    <a:pt x="115951" y="2478532"/>
                    <a:pt x="0" y="2363089"/>
                    <a:pt x="0" y="2220595"/>
                  </a:cubicBezTo>
                  <a:lnTo>
                    <a:pt x="0" y="258064"/>
                  </a:lnTo>
                  <a:lnTo>
                    <a:pt x="12700" y="258064"/>
                  </a:lnTo>
                  <a:lnTo>
                    <a:pt x="0" y="258064"/>
                  </a:lnTo>
                  <a:moveTo>
                    <a:pt x="25400" y="258064"/>
                  </a:moveTo>
                  <a:lnTo>
                    <a:pt x="25400" y="2220595"/>
                  </a:lnTo>
                  <a:lnTo>
                    <a:pt x="12700" y="2220595"/>
                  </a:lnTo>
                  <a:lnTo>
                    <a:pt x="25400" y="2220595"/>
                  </a:lnTo>
                  <a:cubicBezTo>
                    <a:pt x="25400" y="2348992"/>
                    <a:pt x="129921" y="2453259"/>
                    <a:pt x="258953" y="2453259"/>
                  </a:cubicBezTo>
                  <a:lnTo>
                    <a:pt x="3629660" y="2453259"/>
                  </a:lnTo>
                  <a:cubicBezTo>
                    <a:pt x="3758692" y="2453259"/>
                    <a:pt x="3863213" y="2349119"/>
                    <a:pt x="3863213" y="2220595"/>
                  </a:cubicBezTo>
                  <a:lnTo>
                    <a:pt x="3863213" y="258064"/>
                  </a:lnTo>
                  <a:cubicBezTo>
                    <a:pt x="3863213" y="129540"/>
                    <a:pt x="3758692" y="25400"/>
                    <a:pt x="3629660" y="25400"/>
                  </a:cubicBezTo>
                  <a:lnTo>
                    <a:pt x="258953" y="25400"/>
                  </a:lnTo>
                  <a:lnTo>
                    <a:pt x="258953" y="12700"/>
                  </a:lnTo>
                  <a:lnTo>
                    <a:pt x="258953" y="25400"/>
                  </a:lnTo>
                  <a:cubicBezTo>
                    <a:pt x="129921" y="25400"/>
                    <a:pt x="25400" y="129540"/>
                    <a:pt x="25400" y="258064"/>
                  </a:cubicBezTo>
                  <a:close/>
                </a:path>
              </a:pathLst>
            </a:custGeom>
            <a:solidFill>
              <a:srgbClr val="70AD47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614861" y="3148980"/>
            <a:ext cx="2808713" cy="1751148"/>
            <a:chOff x="0" y="0"/>
            <a:chExt cx="3744950" cy="233486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744950" cy="2334864"/>
            </a:xfrm>
            <a:custGeom>
              <a:avLst/>
              <a:gdLst/>
              <a:ahLst/>
              <a:cxnLst/>
              <a:rect r="r" b="b" t="t" l="l"/>
              <a:pathLst>
                <a:path h="2334864" w="3744950">
                  <a:moveTo>
                    <a:pt x="0" y="0"/>
                  </a:moveTo>
                  <a:lnTo>
                    <a:pt x="3744950" y="0"/>
                  </a:lnTo>
                  <a:lnTo>
                    <a:pt x="3744950" y="2334864"/>
                  </a:lnTo>
                  <a:lnTo>
                    <a:pt x="0" y="23348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3744950" cy="236343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184"/>
                </a:lnSpc>
              </a:pPr>
              <a:r>
                <a:rPr lang="en-US" sz="48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Loops in Python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468380" y="5471796"/>
            <a:ext cx="2916488" cy="1858923"/>
            <a:chOff x="0" y="0"/>
            <a:chExt cx="3888650" cy="247856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2700" y="12700"/>
              <a:ext cx="3863213" cy="2453259"/>
            </a:xfrm>
            <a:custGeom>
              <a:avLst/>
              <a:gdLst/>
              <a:ahLst/>
              <a:cxnLst/>
              <a:rect r="r" b="b" t="t" l="l"/>
              <a:pathLst>
                <a:path h="2453259" w="3863213">
                  <a:moveTo>
                    <a:pt x="0" y="245364"/>
                  </a:moveTo>
                  <a:cubicBezTo>
                    <a:pt x="0" y="109855"/>
                    <a:pt x="110236" y="0"/>
                    <a:pt x="246253" y="0"/>
                  </a:cubicBezTo>
                  <a:lnTo>
                    <a:pt x="3616960" y="0"/>
                  </a:lnTo>
                  <a:cubicBezTo>
                    <a:pt x="3752977" y="0"/>
                    <a:pt x="3863213" y="109855"/>
                    <a:pt x="3863213" y="245364"/>
                  </a:cubicBezTo>
                  <a:lnTo>
                    <a:pt x="3863213" y="2207895"/>
                  </a:lnTo>
                  <a:cubicBezTo>
                    <a:pt x="3863213" y="2343404"/>
                    <a:pt x="3752977" y="2453259"/>
                    <a:pt x="3616960" y="2453259"/>
                  </a:cubicBezTo>
                  <a:lnTo>
                    <a:pt x="246253" y="2453259"/>
                  </a:lnTo>
                  <a:cubicBezTo>
                    <a:pt x="110236" y="2453132"/>
                    <a:pt x="0" y="2343277"/>
                    <a:pt x="0" y="220789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888613" cy="2478659"/>
            </a:xfrm>
            <a:custGeom>
              <a:avLst/>
              <a:gdLst/>
              <a:ahLst/>
              <a:cxnLst/>
              <a:rect r="r" b="b" t="t" l="l"/>
              <a:pathLst>
                <a:path h="2478659" w="3888613">
                  <a:moveTo>
                    <a:pt x="0" y="258064"/>
                  </a:moveTo>
                  <a:cubicBezTo>
                    <a:pt x="0" y="115443"/>
                    <a:pt x="115951" y="0"/>
                    <a:pt x="258953" y="0"/>
                  </a:cubicBezTo>
                  <a:lnTo>
                    <a:pt x="3629660" y="0"/>
                  </a:lnTo>
                  <a:lnTo>
                    <a:pt x="3629660" y="12700"/>
                  </a:lnTo>
                  <a:lnTo>
                    <a:pt x="3629660" y="0"/>
                  </a:lnTo>
                  <a:cubicBezTo>
                    <a:pt x="3772662" y="0"/>
                    <a:pt x="3888613" y="115443"/>
                    <a:pt x="3888613" y="258064"/>
                  </a:cubicBezTo>
                  <a:lnTo>
                    <a:pt x="3875913" y="258064"/>
                  </a:lnTo>
                  <a:lnTo>
                    <a:pt x="3888613" y="258064"/>
                  </a:lnTo>
                  <a:lnTo>
                    <a:pt x="3888613" y="2220595"/>
                  </a:lnTo>
                  <a:lnTo>
                    <a:pt x="3875913" y="2220595"/>
                  </a:lnTo>
                  <a:lnTo>
                    <a:pt x="3888613" y="2220595"/>
                  </a:lnTo>
                  <a:cubicBezTo>
                    <a:pt x="3888613" y="2363089"/>
                    <a:pt x="3772662" y="2478659"/>
                    <a:pt x="3629660" y="2478659"/>
                  </a:cubicBezTo>
                  <a:lnTo>
                    <a:pt x="3629660" y="2465959"/>
                  </a:lnTo>
                  <a:lnTo>
                    <a:pt x="3629660" y="2478659"/>
                  </a:lnTo>
                  <a:lnTo>
                    <a:pt x="258953" y="2478659"/>
                  </a:lnTo>
                  <a:lnTo>
                    <a:pt x="258953" y="2465959"/>
                  </a:lnTo>
                  <a:lnTo>
                    <a:pt x="258953" y="2478659"/>
                  </a:lnTo>
                  <a:cubicBezTo>
                    <a:pt x="115951" y="2478532"/>
                    <a:pt x="0" y="2363089"/>
                    <a:pt x="0" y="2220595"/>
                  </a:cubicBezTo>
                  <a:lnTo>
                    <a:pt x="0" y="258064"/>
                  </a:lnTo>
                  <a:lnTo>
                    <a:pt x="12700" y="258064"/>
                  </a:lnTo>
                  <a:lnTo>
                    <a:pt x="0" y="258064"/>
                  </a:lnTo>
                  <a:moveTo>
                    <a:pt x="25400" y="258064"/>
                  </a:moveTo>
                  <a:lnTo>
                    <a:pt x="25400" y="2220595"/>
                  </a:lnTo>
                  <a:lnTo>
                    <a:pt x="12700" y="2220595"/>
                  </a:lnTo>
                  <a:lnTo>
                    <a:pt x="25400" y="2220595"/>
                  </a:lnTo>
                  <a:cubicBezTo>
                    <a:pt x="25400" y="2348992"/>
                    <a:pt x="129921" y="2453259"/>
                    <a:pt x="258953" y="2453259"/>
                  </a:cubicBezTo>
                  <a:lnTo>
                    <a:pt x="3629660" y="2453259"/>
                  </a:lnTo>
                  <a:cubicBezTo>
                    <a:pt x="3758692" y="2453259"/>
                    <a:pt x="3863213" y="2349119"/>
                    <a:pt x="3863213" y="2220595"/>
                  </a:cubicBezTo>
                  <a:lnTo>
                    <a:pt x="3863213" y="258064"/>
                  </a:lnTo>
                  <a:cubicBezTo>
                    <a:pt x="3863213" y="129540"/>
                    <a:pt x="3758692" y="25400"/>
                    <a:pt x="3629660" y="25400"/>
                  </a:cubicBezTo>
                  <a:lnTo>
                    <a:pt x="258953" y="25400"/>
                  </a:lnTo>
                  <a:lnTo>
                    <a:pt x="258953" y="12700"/>
                  </a:lnTo>
                  <a:lnTo>
                    <a:pt x="258953" y="25400"/>
                  </a:lnTo>
                  <a:cubicBezTo>
                    <a:pt x="129921" y="25400"/>
                    <a:pt x="25400" y="129540"/>
                    <a:pt x="25400" y="258064"/>
                  </a:cubicBezTo>
                  <a:close/>
                </a:path>
              </a:pathLst>
            </a:custGeom>
            <a:solidFill>
              <a:srgbClr val="659C3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5790318" y="5777637"/>
            <a:ext cx="2916488" cy="1858923"/>
            <a:chOff x="0" y="0"/>
            <a:chExt cx="3888650" cy="247856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2700" y="12700"/>
              <a:ext cx="3863213" cy="2453259"/>
            </a:xfrm>
            <a:custGeom>
              <a:avLst/>
              <a:gdLst/>
              <a:ahLst/>
              <a:cxnLst/>
              <a:rect r="r" b="b" t="t" l="l"/>
              <a:pathLst>
                <a:path h="2453259" w="3863213">
                  <a:moveTo>
                    <a:pt x="0" y="245364"/>
                  </a:moveTo>
                  <a:cubicBezTo>
                    <a:pt x="0" y="109855"/>
                    <a:pt x="110236" y="0"/>
                    <a:pt x="246253" y="0"/>
                  </a:cubicBezTo>
                  <a:lnTo>
                    <a:pt x="3616960" y="0"/>
                  </a:lnTo>
                  <a:cubicBezTo>
                    <a:pt x="3752977" y="0"/>
                    <a:pt x="3863213" y="109855"/>
                    <a:pt x="3863213" y="245364"/>
                  </a:cubicBezTo>
                  <a:lnTo>
                    <a:pt x="3863213" y="2207895"/>
                  </a:lnTo>
                  <a:cubicBezTo>
                    <a:pt x="3863213" y="2343404"/>
                    <a:pt x="3752977" y="2453259"/>
                    <a:pt x="3616960" y="2453259"/>
                  </a:cubicBezTo>
                  <a:lnTo>
                    <a:pt x="246253" y="2453259"/>
                  </a:lnTo>
                  <a:cubicBezTo>
                    <a:pt x="110236" y="2453132"/>
                    <a:pt x="0" y="2343277"/>
                    <a:pt x="0" y="2207895"/>
                  </a:cubicBezTo>
                  <a:close/>
                </a:path>
              </a:pathLst>
            </a:custGeom>
            <a:solidFill>
              <a:srgbClr val="D5E3CF">
                <a:alpha val="80784"/>
              </a:srgbClr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888613" cy="2478659"/>
            </a:xfrm>
            <a:custGeom>
              <a:avLst/>
              <a:gdLst/>
              <a:ahLst/>
              <a:cxnLst/>
              <a:rect r="r" b="b" t="t" l="l"/>
              <a:pathLst>
                <a:path h="2478659" w="3888613">
                  <a:moveTo>
                    <a:pt x="0" y="258064"/>
                  </a:moveTo>
                  <a:cubicBezTo>
                    <a:pt x="0" y="115443"/>
                    <a:pt x="115951" y="0"/>
                    <a:pt x="258953" y="0"/>
                  </a:cubicBezTo>
                  <a:lnTo>
                    <a:pt x="3629660" y="0"/>
                  </a:lnTo>
                  <a:lnTo>
                    <a:pt x="3629660" y="12700"/>
                  </a:lnTo>
                  <a:lnTo>
                    <a:pt x="3629660" y="0"/>
                  </a:lnTo>
                  <a:cubicBezTo>
                    <a:pt x="3772662" y="0"/>
                    <a:pt x="3888613" y="115443"/>
                    <a:pt x="3888613" y="258064"/>
                  </a:cubicBezTo>
                  <a:lnTo>
                    <a:pt x="3875913" y="258064"/>
                  </a:lnTo>
                  <a:lnTo>
                    <a:pt x="3888613" y="258064"/>
                  </a:lnTo>
                  <a:lnTo>
                    <a:pt x="3888613" y="2220595"/>
                  </a:lnTo>
                  <a:lnTo>
                    <a:pt x="3875913" y="2220595"/>
                  </a:lnTo>
                  <a:lnTo>
                    <a:pt x="3888613" y="2220595"/>
                  </a:lnTo>
                  <a:cubicBezTo>
                    <a:pt x="3888613" y="2363089"/>
                    <a:pt x="3772662" y="2478659"/>
                    <a:pt x="3629660" y="2478659"/>
                  </a:cubicBezTo>
                  <a:lnTo>
                    <a:pt x="3629660" y="2465959"/>
                  </a:lnTo>
                  <a:lnTo>
                    <a:pt x="3629660" y="2478659"/>
                  </a:lnTo>
                  <a:lnTo>
                    <a:pt x="258953" y="2478659"/>
                  </a:lnTo>
                  <a:lnTo>
                    <a:pt x="258953" y="2465959"/>
                  </a:lnTo>
                  <a:lnTo>
                    <a:pt x="258953" y="2478659"/>
                  </a:lnTo>
                  <a:cubicBezTo>
                    <a:pt x="115951" y="2478532"/>
                    <a:pt x="0" y="2363089"/>
                    <a:pt x="0" y="2220595"/>
                  </a:cubicBezTo>
                  <a:lnTo>
                    <a:pt x="0" y="258064"/>
                  </a:lnTo>
                  <a:lnTo>
                    <a:pt x="12700" y="258064"/>
                  </a:lnTo>
                  <a:lnTo>
                    <a:pt x="0" y="258064"/>
                  </a:lnTo>
                  <a:moveTo>
                    <a:pt x="25400" y="258064"/>
                  </a:moveTo>
                  <a:lnTo>
                    <a:pt x="25400" y="2220595"/>
                  </a:lnTo>
                  <a:lnTo>
                    <a:pt x="12700" y="2220595"/>
                  </a:lnTo>
                  <a:lnTo>
                    <a:pt x="25400" y="2220595"/>
                  </a:lnTo>
                  <a:cubicBezTo>
                    <a:pt x="25400" y="2348992"/>
                    <a:pt x="129921" y="2453259"/>
                    <a:pt x="258953" y="2453259"/>
                  </a:cubicBezTo>
                  <a:lnTo>
                    <a:pt x="3629660" y="2453259"/>
                  </a:lnTo>
                  <a:cubicBezTo>
                    <a:pt x="3758692" y="2453259"/>
                    <a:pt x="3863213" y="2349119"/>
                    <a:pt x="3863213" y="2220595"/>
                  </a:cubicBezTo>
                  <a:lnTo>
                    <a:pt x="3863213" y="258064"/>
                  </a:lnTo>
                  <a:cubicBezTo>
                    <a:pt x="3863213" y="129540"/>
                    <a:pt x="3758692" y="25400"/>
                    <a:pt x="3629660" y="25400"/>
                  </a:cubicBezTo>
                  <a:lnTo>
                    <a:pt x="258953" y="25400"/>
                  </a:lnTo>
                  <a:lnTo>
                    <a:pt x="258953" y="12700"/>
                  </a:lnTo>
                  <a:lnTo>
                    <a:pt x="258953" y="25400"/>
                  </a:lnTo>
                  <a:cubicBezTo>
                    <a:pt x="129921" y="25400"/>
                    <a:pt x="25400" y="129540"/>
                    <a:pt x="25400" y="258064"/>
                  </a:cubicBezTo>
                  <a:close/>
                </a:path>
              </a:pathLst>
            </a:custGeom>
            <a:solidFill>
              <a:srgbClr val="70AD47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5844206" y="5831524"/>
            <a:ext cx="2808713" cy="1751148"/>
            <a:chOff x="0" y="0"/>
            <a:chExt cx="3744950" cy="233486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744950" cy="2334864"/>
            </a:xfrm>
            <a:custGeom>
              <a:avLst/>
              <a:gdLst/>
              <a:ahLst/>
              <a:cxnLst/>
              <a:rect r="r" b="b" t="t" l="l"/>
              <a:pathLst>
                <a:path h="2334864" w="3744950">
                  <a:moveTo>
                    <a:pt x="0" y="0"/>
                  </a:moveTo>
                  <a:lnTo>
                    <a:pt x="3744950" y="0"/>
                  </a:lnTo>
                  <a:lnTo>
                    <a:pt x="3744950" y="2334864"/>
                  </a:lnTo>
                  <a:lnTo>
                    <a:pt x="0" y="23348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3744950" cy="236343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184"/>
                </a:lnSpc>
              </a:pPr>
              <a:r>
                <a:rPr lang="en-US" sz="48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For Loops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009693" y="5471796"/>
            <a:ext cx="3452269" cy="1858923"/>
            <a:chOff x="0" y="0"/>
            <a:chExt cx="4603025" cy="247856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15033" y="12700"/>
              <a:ext cx="4572915" cy="2453259"/>
            </a:xfrm>
            <a:custGeom>
              <a:avLst/>
              <a:gdLst/>
              <a:ahLst/>
              <a:cxnLst/>
              <a:rect r="r" b="b" t="t" l="l"/>
              <a:pathLst>
                <a:path h="2453259" w="4572915">
                  <a:moveTo>
                    <a:pt x="0" y="245364"/>
                  </a:moveTo>
                  <a:cubicBezTo>
                    <a:pt x="0" y="109855"/>
                    <a:pt x="130487" y="0"/>
                    <a:pt x="291492" y="0"/>
                  </a:cubicBezTo>
                  <a:lnTo>
                    <a:pt x="4281423" y="0"/>
                  </a:lnTo>
                  <a:cubicBezTo>
                    <a:pt x="4442427" y="0"/>
                    <a:pt x="4572915" y="109855"/>
                    <a:pt x="4572915" y="245364"/>
                  </a:cubicBezTo>
                  <a:lnTo>
                    <a:pt x="4572915" y="2207895"/>
                  </a:lnTo>
                  <a:cubicBezTo>
                    <a:pt x="4572915" y="2343404"/>
                    <a:pt x="4442427" y="2453259"/>
                    <a:pt x="4281423" y="2453259"/>
                  </a:cubicBezTo>
                  <a:lnTo>
                    <a:pt x="291492" y="2453259"/>
                  </a:lnTo>
                  <a:cubicBezTo>
                    <a:pt x="130487" y="2453132"/>
                    <a:pt x="0" y="2343277"/>
                    <a:pt x="0" y="220789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602981" cy="2478659"/>
            </a:xfrm>
            <a:custGeom>
              <a:avLst/>
              <a:gdLst/>
              <a:ahLst/>
              <a:cxnLst/>
              <a:rect r="r" b="b" t="t" l="l"/>
              <a:pathLst>
                <a:path h="2478659" w="4602981">
                  <a:moveTo>
                    <a:pt x="0" y="258064"/>
                  </a:moveTo>
                  <a:cubicBezTo>
                    <a:pt x="0" y="115443"/>
                    <a:pt x="137252" y="0"/>
                    <a:pt x="306525" y="0"/>
                  </a:cubicBezTo>
                  <a:lnTo>
                    <a:pt x="4296456" y="0"/>
                  </a:lnTo>
                  <a:lnTo>
                    <a:pt x="4296456" y="12700"/>
                  </a:lnTo>
                  <a:lnTo>
                    <a:pt x="4296456" y="0"/>
                  </a:lnTo>
                  <a:cubicBezTo>
                    <a:pt x="4465729" y="0"/>
                    <a:pt x="4602981" y="115443"/>
                    <a:pt x="4602981" y="258064"/>
                  </a:cubicBezTo>
                  <a:lnTo>
                    <a:pt x="4587948" y="258064"/>
                  </a:lnTo>
                  <a:lnTo>
                    <a:pt x="4602981" y="258064"/>
                  </a:lnTo>
                  <a:lnTo>
                    <a:pt x="4602981" y="2220595"/>
                  </a:lnTo>
                  <a:lnTo>
                    <a:pt x="4587948" y="2220595"/>
                  </a:lnTo>
                  <a:lnTo>
                    <a:pt x="4602981" y="2220595"/>
                  </a:lnTo>
                  <a:cubicBezTo>
                    <a:pt x="4602981" y="2363089"/>
                    <a:pt x="4465729" y="2478659"/>
                    <a:pt x="4296456" y="2478659"/>
                  </a:cubicBezTo>
                  <a:lnTo>
                    <a:pt x="4296456" y="2465959"/>
                  </a:lnTo>
                  <a:lnTo>
                    <a:pt x="4296456" y="2478659"/>
                  </a:lnTo>
                  <a:lnTo>
                    <a:pt x="306525" y="2478659"/>
                  </a:lnTo>
                  <a:lnTo>
                    <a:pt x="306525" y="2465959"/>
                  </a:lnTo>
                  <a:lnTo>
                    <a:pt x="306525" y="2478659"/>
                  </a:lnTo>
                  <a:cubicBezTo>
                    <a:pt x="137252" y="2478532"/>
                    <a:pt x="0" y="2363089"/>
                    <a:pt x="0" y="2220595"/>
                  </a:cubicBezTo>
                  <a:lnTo>
                    <a:pt x="0" y="258064"/>
                  </a:lnTo>
                  <a:lnTo>
                    <a:pt x="15033" y="258064"/>
                  </a:lnTo>
                  <a:lnTo>
                    <a:pt x="0" y="258064"/>
                  </a:lnTo>
                  <a:moveTo>
                    <a:pt x="30066" y="258064"/>
                  </a:moveTo>
                  <a:lnTo>
                    <a:pt x="30066" y="2220595"/>
                  </a:lnTo>
                  <a:lnTo>
                    <a:pt x="15033" y="2220595"/>
                  </a:lnTo>
                  <a:lnTo>
                    <a:pt x="30066" y="2220595"/>
                  </a:lnTo>
                  <a:cubicBezTo>
                    <a:pt x="30066" y="2348992"/>
                    <a:pt x="153788" y="2453259"/>
                    <a:pt x="306525" y="2453259"/>
                  </a:cubicBezTo>
                  <a:lnTo>
                    <a:pt x="4296456" y="2453259"/>
                  </a:lnTo>
                  <a:cubicBezTo>
                    <a:pt x="4449193" y="2453259"/>
                    <a:pt x="4572915" y="2349119"/>
                    <a:pt x="4572915" y="2220595"/>
                  </a:cubicBezTo>
                  <a:lnTo>
                    <a:pt x="4572915" y="258064"/>
                  </a:lnTo>
                  <a:cubicBezTo>
                    <a:pt x="4572915" y="129540"/>
                    <a:pt x="4449193" y="25400"/>
                    <a:pt x="4296456" y="25400"/>
                  </a:cubicBezTo>
                  <a:lnTo>
                    <a:pt x="306525" y="25400"/>
                  </a:lnTo>
                  <a:lnTo>
                    <a:pt x="306525" y="12700"/>
                  </a:lnTo>
                  <a:lnTo>
                    <a:pt x="306525" y="25400"/>
                  </a:lnTo>
                  <a:cubicBezTo>
                    <a:pt x="153788" y="25400"/>
                    <a:pt x="30066" y="129540"/>
                    <a:pt x="30066" y="258064"/>
                  </a:cubicBezTo>
                  <a:close/>
                </a:path>
              </a:pathLst>
            </a:custGeom>
            <a:solidFill>
              <a:srgbClr val="659C3F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9331630" y="5777637"/>
            <a:ext cx="3451959" cy="1858923"/>
            <a:chOff x="0" y="0"/>
            <a:chExt cx="4602613" cy="247856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15032" y="12700"/>
              <a:ext cx="4572505" cy="2453259"/>
            </a:xfrm>
            <a:custGeom>
              <a:avLst/>
              <a:gdLst/>
              <a:ahLst/>
              <a:cxnLst/>
              <a:rect r="r" b="b" t="t" l="l"/>
              <a:pathLst>
                <a:path h="2453259" w="4572505">
                  <a:moveTo>
                    <a:pt x="0" y="245364"/>
                  </a:moveTo>
                  <a:cubicBezTo>
                    <a:pt x="0" y="109855"/>
                    <a:pt x="130475" y="0"/>
                    <a:pt x="291465" y="0"/>
                  </a:cubicBezTo>
                  <a:lnTo>
                    <a:pt x="4281039" y="0"/>
                  </a:lnTo>
                  <a:cubicBezTo>
                    <a:pt x="4442029" y="0"/>
                    <a:pt x="4572505" y="109855"/>
                    <a:pt x="4572505" y="245364"/>
                  </a:cubicBezTo>
                  <a:lnTo>
                    <a:pt x="4572505" y="2207895"/>
                  </a:lnTo>
                  <a:cubicBezTo>
                    <a:pt x="4572505" y="2343404"/>
                    <a:pt x="4442029" y="2453259"/>
                    <a:pt x="4281039" y="2453259"/>
                  </a:cubicBezTo>
                  <a:lnTo>
                    <a:pt x="291465" y="2453259"/>
                  </a:lnTo>
                  <a:cubicBezTo>
                    <a:pt x="130475" y="2453132"/>
                    <a:pt x="0" y="2343277"/>
                    <a:pt x="0" y="2207895"/>
                  </a:cubicBezTo>
                  <a:close/>
                </a:path>
              </a:pathLst>
            </a:custGeom>
            <a:solidFill>
              <a:srgbClr val="D5E3CF">
                <a:alpha val="80784"/>
              </a:srgbClr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602569" cy="2478659"/>
            </a:xfrm>
            <a:custGeom>
              <a:avLst/>
              <a:gdLst/>
              <a:ahLst/>
              <a:cxnLst/>
              <a:rect r="r" b="b" t="t" l="l"/>
              <a:pathLst>
                <a:path h="2478659" w="4602569">
                  <a:moveTo>
                    <a:pt x="0" y="258064"/>
                  </a:moveTo>
                  <a:cubicBezTo>
                    <a:pt x="0" y="115443"/>
                    <a:pt x="137240" y="0"/>
                    <a:pt x="306497" y="0"/>
                  </a:cubicBezTo>
                  <a:lnTo>
                    <a:pt x="4296071" y="0"/>
                  </a:lnTo>
                  <a:lnTo>
                    <a:pt x="4296071" y="12700"/>
                  </a:lnTo>
                  <a:lnTo>
                    <a:pt x="4296071" y="0"/>
                  </a:lnTo>
                  <a:cubicBezTo>
                    <a:pt x="4465329" y="0"/>
                    <a:pt x="4602569" y="115443"/>
                    <a:pt x="4602569" y="258064"/>
                  </a:cubicBezTo>
                  <a:lnTo>
                    <a:pt x="4587537" y="258064"/>
                  </a:lnTo>
                  <a:lnTo>
                    <a:pt x="4602569" y="258064"/>
                  </a:lnTo>
                  <a:lnTo>
                    <a:pt x="4602569" y="2220595"/>
                  </a:lnTo>
                  <a:lnTo>
                    <a:pt x="4587537" y="2220595"/>
                  </a:lnTo>
                  <a:lnTo>
                    <a:pt x="4602569" y="2220595"/>
                  </a:lnTo>
                  <a:cubicBezTo>
                    <a:pt x="4602569" y="2363089"/>
                    <a:pt x="4465329" y="2478659"/>
                    <a:pt x="4296071" y="2478659"/>
                  </a:cubicBezTo>
                  <a:lnTo>
                    <a:pt x="4296071" y="2465959"/>
                  </a:lnTo>
                  <a:lnTo>
                    <a:pt x="4296071" y="2478659"/>
                  </a:lnTo>
                  <a:lnTo>
                    <a:pt x="306497" y="2478659"/>
                  </a:lnTo>
                  <a:lnTo>
                    <a:pt x="306497" y="2465959"/>
                  </a:lnTo>
                  <a:lnTo>
                    <a:pt x="306497" y="2478659"/>
                  </a:lnTo>
                  <a:cubicBezTo>
                    <a:pt x="137240" y="2478532"/>
                    <a:pt x="0" y="2363089"/>
                    <a:pt x="0" y="2220595"/>
                  </a:cubicBezTo>
                  <a:lnTo>
                    <a:pt x="0" y="258064"/>
                  </a:lnTo>
                  <a:lnTo>
                    <a:pt x="15032" y="258064"/>
                  </a:lnTo>
                  <a:lnTo>
                    <a:pt x="0" y="258064"/>
                  </a:lnTo>
                  <a:moveTo>
                    <a:pt x="30063" y="258064"/>
                  </a:moveTo>
                  <a:lnTo>
                    <a:pt x="30063" y="2220595"/>
                  </a:lnTo>
                  <a:lnTo>
                    <a:pt x="15032" y="2220595"/>
                  </a:lnTo>
                  <a:lnTo>
                    <a:pt x="30063" y="2220595"/>
                  </a:lnTo>
                  <a:cubicBezTo>
                    <a:pt x="30063" y="2348992"/>
                    <a:pt x="153775" y="2453259"/>
                    <a:pt x="306497" y="2453259"/>
                  </a:cubicBezTo>
                  <a:lnTo>
                    <a:pt x="4296071" y="2453259"/>
                  </a:lnTo>
                  <a:cubicBezTo>
                    <a:pt x="4448794" y="2453259"/>
                    <a:pt x="4572505" y="2349119"/>
                    <a:pt x="4572505" y="2220595"/>
                  </a:cubicBezTo>
                  <a:lnTo>
                    <a:pt x="4572505" y="258064"/>
                  </a:lnTo>
                  <a:cubicBezTo>
                    <a:pt x="4572505" y="129540"/>
                    <a:pt x="4448794" y="25400"/>
                    <a:pt x="4296071" y="25400"/>
                  </a:cubicBezTo>
                  <a:lnTo>
                    <a:pt x="306497" y="25400"/>
                  </a:lnTo>
                  <a:lnTo>
                    <a:pt x="306497" y="12700"/>
                  </a:lnTo>
                  <a:lnTo>
                    <a:pt x="306497" y="25400"/>
                  </a:lnTo>
                  <a:cubicBezTo>
                    <a:pt x="153775" y="25400"/>
                    <a:pt x="30063" y="129540"/>
                    <a:pt x="30063" y="258064"/>
                  </a:cubicBezTo>
                  <a:close/>
                </a:path>
              </a:pathLst>
            </a:custGeom>
            <a:solidFill>
              <a:srgbClr val="70AD47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9385518" y="5831524"/>
            <a:ext cx="3219478" cy="1751148"/>
            <a:chOff x="0" y="0"/>
            <a:chExt cx="4292638" cy="233486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292638" cy="2334864"/>
            </a:xfrm>
            <a:custGeom>
              <a:avLst/>
              <a:gdLst/>
              <a:ahLst/>
              <a:cxnLst/>
              <a:rect r="r" b="b" t="t" l="l"/>
              <a:pathLst>
                <a:path h="2334864" w="4292638">
                  <a:moveTo>
                    <a:pt x="0" y="0"/>
                  </a:moveTo>
                  <a:lnTo>
                    <a:pt x="4292638" y="0"/>
                  </a:lnTo>
                  <a:lnTo>
                    <a:pt x="4292638" y="2334864"/>
                  </a:lnTo>
                  <a:lnTo>
                    <a:pt x="0" y="23348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28575"/>
              <a:ext cx="4292638" cy="236343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184"/>
                </a:lnSpc>
              </a:pPr>
              <a:r>
                <a:rPr lang="en-US" sz="48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While Loops</a:t>
              </a:r>
            </a:p>
          </p:txBody>
        </p:sp>
      </p:grpSp>
      <p:sp>
        <p:nvSpPr>
          <p:cNvPr name="AutoShape 31" id="31"/>
          <p:cNvSpPr/>
          <p:nvPr/>
        </p:nvSpPr>
        <p:spPr>
          <a:xfrm flipH="true">
            <a:off x="7248562" y="4944562"/>
            <a:ext cx="1770656" cy="833075"/>
          </a:xfrm>
          <a:prstGeom prst="line">
            <a:avLst/>
          </a:prstGeom>
          <a:ln cap="flat" w="38100">
            <a:solidFill>
              <a:srgbClr val="00533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2" id="32"/>
          <p:cNvSpPr/>
          <p:nvPr/>
        </p:nvSpPr>
        <p:spPr>
          <a:xfrm>
            <a:off x="9019217" y="4944562"/>
            <a:ext cx="1976040" cy="886963"/>
          </a:xfrm>
          <a:prstGeom prst="line">
            <a:avLst/>
          </a:prstGeom>
          <a:ln cap="flat" w="38100">
            <a:solidFill>
              <a:srgbClr val="005337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  <p:transition spd="slow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6" y="2497776"/>
            <a:ext cx="15590520" cy="4732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for &lt;VARIABLE&gt; in &lt;ITERABLE&gt;:</a:t>
            </a: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	# Do something</a:t>
            </a: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</a:t>
            </a: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# End of loop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417607" y="2931899"/>
            <a:ext cx="784676" cy="535124"/>
            <a:chOff x="0" y="0"/>
            <a:chExt cx="206664" cy="1409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6664" cy="140938"/>
            </a:xfrm>
            <a:custGeom>
              <a:avLst/>
              <a:gdLst/>
              <a:ahLst/>
              <a:cxnLst/>
              <a:rect r="r" b="b" t="t" l="l"/>
              <a:pathLst>
                <a:path h="140938" w="206664">
                  <a:moveTo>
                    <a:pt x="0" y="0"/>
                  </a:moveTo>
                  <a:lnTo>
                    <a:pt x="206664" y="0"/>
                  </a:lnTo>
                  <a:lnTo>
                    <a:pt x="206664" y="140938"/>
                  </a:lnTo>
                  <a:lnTo>
                    <a:pt x="0" y="1409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A956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06664" cy="179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63345" y="1351889"/>
            <a:ext cx="15590520" cy="843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 i="true" strike="noStrike" u="none">
                <a:solidFill>
                  <a:srgbClr val="005336"/>
                </a:solidFill>
                <a:latin typeface="Georgia Pro Bold Italics"/>
                <a:ea typeface="Georgia Pro Bold Italics"/>
                <a:cs typeface="Georgia Pro Bold Italics"/>
                <a:sym typeface="Georgia Pro Bold Italics"/>
              </a:rPr>
              <a:t>For</a:t>
            </a:r>
            <a:r>
              <a:rPr lang="en-US" b="true" sz="6000" strike="noStrike" u="none">
                <a:solidFill>
                  <a:srgbClr val="00533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 loops in Python: Syntax</a:t>
            </a: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 i="true" strike="noStrike" u="none">
                <a:solidFill>
                  <a:srgbClr val="005336"/>
                </a:solidFill>
                <a:latin typeface="Georgia Pro Bold Italics"/>
                <a:ea typeface="Georgia Pro Bold Italics"/>
                <a:cs typeface="Georgia Pro Bold Italics"/>
                <a:sym typeface="Georgia Pro Bold Italics"/>
              </a:rPr>
              <a:t>For</a:t>
            </a:r>
            <a:r>
              <a:rPr lang="en-US" b="true" sz="6000" strike="noStrike" u="none">
                <a:solidFill>
                  <a:srgbClr val="00533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 loops in Python: Syntax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3346" y="2497776"/>
            <a:ext cx="15590520" cy="4732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for &lt;VARIABLE&gt; in &lt;ITERABLE&gt;:</a:t>
            </a: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	# Do something</a:t>
            </a: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</a:t>
            </a: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# End of loop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221719" y="2931899"/>
            <a:ext cx="2808820" cy="535124"/>
            <a:chOff x="0" y="0"/>
            <a:chExt cx="739772" cy="1409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39772" cy="140938"/>
            </a:xfrm>
            <a:custGeom>
              <a:avLst/>
              <a:gdLst/>
              <a:ahLst/>
              <a:cxnLst/>
              <a:rect r="r" b="b" t="t" l="l"/>
              <a:pathLst>
                <a:path h="140938" w="739772">
                  <a:moveTo>
                    <a:pt x="0" y="0"/>
                  </a:moveTo>
                  <a:lnTo>
                    <a:pt x="739772" y="0"/>
                  </a:lnTo>
                  <a:lnTo>
                    <a:pt x="739772" y="140938"/>
                  </a:lnTo>
                  <a:lnTo>
                    <a:pt x="0" y="1409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A95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739772" cy="179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 i="true" strike="noStrike" u="none">
                <a:solidFill>
                  <a:srgbClr val="005336"/>
                </a:solidFill>
                <a:latin typeface="Georgia Pro Bold Italics"/>
                <a:ea typeface="Georgia Pro Bold Italics"/>
                <a:cs typeface="Georgia Pro Bold Italics"/>
                <a:sym typeface="Georgia Pro Bold Italics"/>
              </a:rPr>
              <a:t>For</a:t>
            </a:r>
            <a:r>
              <a:rPr lang="en-US" b="true" sz="6000" strike="noStrike" u="none">
                <a:solidFill>
                  <a:srgbClr val="00533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 loops in Python: Syntax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3346" y="2497776"/>
            <a:ext cx="15590520" cy="4732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for &lt;VARIABLE&gt; in &lt;ITERABLE&gt;:</a:t>
            </a: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	# Do something</a:t>
            </a: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</a:t>
            </a: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# End of loop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022246" y="2931899"/>
            <a:ext cx="618308" cy="535124"/>
            <a:chOff x="0" y="0"/>
            <a:chExt cx="162847" cy="1409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2847" cy="140938"/>
            </a:xfrm>
            <a:custGeom>
              <a:avLst/>
              <a:gdLst/>
              <a:ahLst/>
              <a:cxnLst/>
              <a:rect r="r" b="b" t="t" l="l"/>
              <a:pathLst>
                <a:path h="140938" w="162847">
                  <a:moveTo>
                    <a:pt x="0" y="0"/>
                  </a:moveTo>
                  <a:lnTo>
                    <a:pt x="162847" y="0"/>
                  </a:lnTo>
                  <a:lnTo>
                    <a:pt x="162847" y="140938"/>
                  </a:lnTo>
                  <a:lnTo>
                    <a:pt x="0" y="1409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A95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62847" cy="179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345" y="1351889"/>
            <a:ext cx="15590520" cy="843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6000" i="true" strike="noStrike" u="none">
                <a:solidFill>
                  <a:srgbClr val="005336"/>
                </a:solidFill>
                <a:latin typeface="Georgia Pro Bold Italics"/>
                <a:ea typeface="Georgia Pro Bold Italics"/>
                <a:cs typeface="Georgia Pro Bold Italics"/>
                <a:sym typeface="Georgia Pro Bold Italics"/>
              </a:rPr>
              <a:t>For</a:t>
            </a:r>
            <a:r>
              <a:rPr lang="en-US" b="true" sz="6000" strike="noStrike" u="none">
                <a:solidFill>
                  <a:srgbClr val="005336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 loops in Python: Syntax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3346" y="2497776"/>
            <a:ext cx="15590520" cy="4732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for &lt;VARIABLE&gt; in &lt;ITERABLE&gt;:</a:t>
            </a: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	# Do something</a:t>
            </a: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</a:t>
            </a: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5336"/>
                </a:solidFill>
                <a:latin typeface="Helvetica"/>
                <a:ea typeface="Helvetica"/>
                <a:cs typeface="Helvetica"/>
                <a:sym typeface="Helvetica"/>
              </a:rPr>
              <a:t>	# End of loop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659990" y="2931899"/>
            <a:ext cx="2753364" cy="535124"/>
            <a:chOff x="0" y="0"/>
            <a:chExt cx="725166" cy="1409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25166" cy="140938"/>
            </a:xfrm>
            <a:custGeom>
              <a:avLst/>
              <a:gdLst/>
              <a:ahLst/>
              <a:cxnLst/>
              <a:rect r="r" b="b" t="t" l="l"/>
              <a:pathLst>
                <a:path h="140938" w="725166">
                  <a:moveTo>
                    <a:pt x="0" y="0"/>
                  </a:moveTo>
                  <a:lnTo>
                    <a:pt x="725166" y="0"/>
                  </a:lnTo>
                  <a:lnTo>
                    <a:pt x="725166" y="140938"/>
                  </a:lnTo>
                  <a:lnTo>
                    <a:pt x="0" y="1409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A95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725166" cy="179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DAGyw0xv9LQ</dc:identifier>
  <dcterms:modified xsi:type="dcterms:W3CDTF">2011-08-01T06:04:30Z</dcterms:modified>
  <cp:revision>1</cp:revision>
  <dc:title>PMLF-S2V2-Loops</dc:title>
</cp:coreProperties>
</file>